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73" r:id="rId6"/>
    <p:sldId id="274" r:id="rId7"/>
    <p:sldId id="268" r:id="rId8"/>
    <p:sldId id="284" r:id="rId9"/>
    <p:sldId id="258" r:id="rId10"/>
    <p:sldId id="270" r:id="rId11"/>
    <p:sldId id="282" r:id="rId12"/>
    <p:sldId id="271" r:id="rId13"/>
    <p:sldId id="285" r:id="rId14"/>
    <p:sldId id="286" r:id="rId15"/>
    <p:sldId id="287" r:id="rId16"/>
    <p:sldId id="275" r:id="rId17"/>
    <p:sldId id="288" r:id="rId18"/>
    <p:sldId id="289" r:id="rId19"/>
    <p:sldId id="265" r:id="rId20"/>
    <p:sldId id="272" r:id="rId21"/>
    <p:sldId id="259" r:id="rId22"/>
    <p:sldId id="263" r:id="rId23"/>
    <p:sldId id="264" r:id="rId24"/>
    <p:sldId id="261" r:id="rId25"/>
    <p:sldId id="269" r:id="rId26"/>
    <p:sldId id="262" r:id="rId27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88"/>
    <a:srgbClr val="F5BCFD"/>
    <a:srgbClr val="B1A5FF"/>
    <a:srgbClr val="6A845B"/>
    <a:srgbClr val="BBA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58" autoAdjust="0"/>
    <p:restoredTop sz="94660"/>
  </p:normalViewPr>
  <p:slideViewPr>
    <p:cSldViewPr snapToGrid="0">
      <p:cViewPr varScale="1">
        <p:scale>
          <a:sx n="83" d="100"/>
          <a:sy n="83" d="100"/>
        </p:scale>
        <p:origin x="224" y="7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99803" y="3994713"/>
            <a:ext cx="9144000" cy="509068"/>
          </a:xfrm>
        </p:spPr>
        <p:txBody>
          <a:bodyPr anchor="ctr">
            <a:normAutofit/>
          </a:bodyPr>
          <a:lstStyle>
            <a:lvl1pPr algn="l">
              <a:defRPr sz="2800" baseline="0">
                <a:solidFill>
                  <a:srgbClr val="00206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r>
              <a:rPr lang="ko-KR" altLang="en-US" dirty="0"/>
              <a:t>프로젝트 제목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99803" y="3498835"/>
            <a:ext cx="2067099" cy="315882"/>
          </a:xfrm>
          <a:ln>
            <a:solidFill>
              <a:srgbClr val="002060"/>
            </a:solidFill>
          </a:ln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rgbClr val="00206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WE-Meet </a:t>
            </a:r>
            <a:r>
              <a:rPr lang="ko-KR" altLang="en-US" dirty="0"/>
              <a:t>중간보고서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4272-BC88-42C8-BE1D-8D1BE630B6CC}" type="datetimeFigureOut">
              <a:rPr lang="ko-KR" altLang="en-US" smtClean="0"/>
              <a:t>2022. 12. 14.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58B8-2D68-44F6-A074-B4DC659410B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부제목 2"/>
          <p:cNvSpPr txBox="1">
            <a:spLocks/>
          </p:cNvSpPr>
          <p:nvPr userDrawn="1"/>
        </p:nvSpPr>
        <p:spPr>
          <a:xfrm>
            <a:off x="1199803" y="4906140"/>
            <a:ext cx="9144000" cy="954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00206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참여 프로젝트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</a:p>
          <a:p>
            <a:r>
              <a:rPr lang="ko-KR" altLang="en-US" sz="1400" dirty="0" err="1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팀명</a:t>
            </a:r>
            <a:r>
              <a:rPr lang="ko-KR" altLang="en-US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</a:t>
            </a:r>
          </a:p>
          <a:p>
            <a:r>
              <a:rPr lang="ko-KR" altLang="en-US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팀원 </a:t>
            </a:r>
            <a:r>
              <a:rPr lang="en-US" altLang="ko-KR" sz="1400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47141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4272-BC88-42C8-BE1D-8D1BE630B6CC}" type="datetimeFigureOut">
              <a:rPr lang="ko-KR" altLang="en-US" smtClean="0"/>
              <a:t>2022. 12. 14.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58B8-2D68-44F6-A074-B4DC6594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86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4272-BC88-42C8-BE1D-8D1BE630B6CC}" type="datetimeFigureOut">
              <a:rPr lang="ko-KR" altLang="en-US" smtClean="0"/>
              <a:t>2022. 12. 14.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58B8-2D68-44F6-A074-B4DC6594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405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2811" y="207186"/>
            <a:ext cx="10515600" cy="407958"/>
          </a:xfrm>
        </p:spPr>
        <p:txBody>
          <a:bodyPr>
            <a:noAutofit/>
          </a:bodyPr>
          <a:lstStyle>
            <a:lvl1pPr>
              <a:defRPr sz="2400"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4272-BC88-42C8-BE1D-8D1BE630B6CC}" type="datetimeFigureOut">
              <a:rPr lang="ko-KR" altLang="en-US" smtClean="0"/>
              <a:t>2022. 12. 14.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58B8-2D68-44F6-A074-B4DC6594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521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4272-BC88-42C8-BE1D-8D1BE630B6CC}" type="datetimeFigureOut">
              <a:rPr lang="ko-KR" altLang="en-US" smtClean="0"/>
              <a:t>2022. 12. 14.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58B8-2D68-44F6-A074-B4DC6594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35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4272-BC88-42C8-BE1D-8D1BE630B6CC}" type="datetimeFigureOut">
              <a:rPr lang="ko-KR" altLang="en-US" smtClean="0"/>
              <a:t>2022. 12. 14.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58B8-2D68-44F6-A074-B4DC6594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090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4272-BC88-42C8-BE1D-8D1BE630B6CC}" type="datetimeFigureOut">
              <a:rPr lang="ko-KR" altLang="en-US" smtClean="0"/>
              <a:t>2022. 12. 14.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58B8-2D68-44F6-A074-B4DC6594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505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4272-BC88-42C8-BE1D-8D1BE630B6CC}" type="datetimeFigureOut">
              <a:rPr lang="ko-KR" altLang="en-US" smtClean="0"/>
              <a:t>2022. 12. 14.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58B8-2D68-44F6-A074-B4DC6594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031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4272-BC88-42C8-BE1D-8D1BE630B6CC}" type="datetimeFigureOut">
              <a:rPr lang="ko-KR" altLang="en-US" smtClean="0"/>
              <a:t>2022. 12. 14.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58B8-2D68-44F6-A074-B4DC6594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165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4272-BC88-42C8-BE1D-8D1BE630B6CC}" type="datetimeFigureOut">
              <a:rPr lang="ko-KR" altLang="en-US" smtClean="0"/>
              <a:t>2022. 12. 14.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58B8-2D68-44F6-A074-B4DC6594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37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4272-BC88-42C8-BE1D-8D1BE630B6CC}" type="datetimeFigureOut">
              <a:rPr lang="ko-KR" altLang="en-US" smtClean="0"/>
              <a:t>2022. 12. 14.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58B8-2D68-44F6-A074-B4DC6594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432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94272-BC88-42C8-BE1D-8D1BE630B6CC}" type="datetimeFigureOut">
              <a:rPr lang="ko-KR" altLang="en-US" smtClean="0"/>
              <a:t>2022. 12. 14.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358B8-2D68-44F6-A074-B4DC65941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505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7kr9MPe2w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fb.com/ko/news/2020/09/%EC%B0%A8%EC%84%B8%EB%8C%80-%EC%98%AC%EC%9D%B8%EC%9B%90-vr-%EA%B8%B0%EA%B8%B0-%EC%98%A4%ED%81%98%EB%9F%AC%EC%8A%A4-%ED%80%98%EC%8A%A4%ED%8A%B8-2%EB%A5%BC-%EC%86%8C%EA%B0%9C%ED%95%A9/" TargetMode="External"/><Relationship Id="rId2" Type="http://schemas.openxmlformats.org/officeDocument/2006/relationships/hyperlink" Target="http://www.gjdream.com/news/articleView.html?idxno=45341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o.m.wikipedia.org/wiki/%ED%8C%8C%EC%9D%BC:EBS_Logo.svg" TargetMode="External"/><Relationship Id="rId4" Type="http://schemas.openxmlformats.org/officeDocument/2006/relationships/hyperlink" Target="https://www.etnews.com/2021032500003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7968" y="3422708"/>
            <a:ext cx="2409671" cy="342137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>
            <a:norm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WE-Meet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결과보고서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83024" y="3951841"/>
            <a:ext cx="10142113" cy="603382"/>
          </a:xfrm>
          <a:ln>
            <a:noFill/>
          </a:ln>
        </p:spPr>
        <p:txBody>
          <a:bodyPr>
            <a:noAutofit/>
          </a:bodyPr>
          <a:lstStyle/>
          <a:p>
            <a:r>
              <a:rPr lang="ko-KR" altLang="en-US" sz="2800" dirty="0"/>
              <a:t>프로젝트 제목 </a:t>
            </a:r>
            <a:r>
              <a:rPr lang="en-US" altLang="ko-KR" sz="2800" dirty="0"/>
              <a:t>: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어린왕자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스토리북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422803" y="4917486"/>
            <a:ext cx="6173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1200" b="1" spc="-35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200" b="1" spc="-35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실감형</a:t>
            </a:r>
            <a:r>
              <a:rPr lang="en-US" altLang="ko-Kore-KR" sz="1200" b="1" spc="-35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(VR) </a:t>
            </a:r>
            <a:r>
              <a:rPr lang="ko-Kore-KR" altLang="ko-Kore-KR" sz="1200" b="1" spc="-35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프로젝션 맵핑 콘텐츠 제작</a:t>
            </a:r>
            <a:r>
              <a:rPr lang="en-US" altLang="ko-Kore-KR" sz="1200" b="1" spc="-35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ore-KR" altLang="ko-Kore-KR" sz="1200" b="1" spc="-35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아동용 실감미디어 콘텐츠 ‘스토리북’ 제작</a:t>
            </a:r>
            <a:r>
              <a:rPr lang="en-US" altLang="ko-Kore-KR" sz="1200" b="1" spc="-35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ore-KR" altLang="ko-Kore-KR" sz="1200" dirty="0">
                <a:effectLst/>
              </a:rPr>
              <a:t> </a:t>
            </a:r>
            <a:endParaRPr lang="en-US" altLang="ko-KR" sz="1200" dirty="0">
              <a:solidFill>
                <a:srgbClr val="C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DBA8A-805A-802A-B59E-7FC10233A36E}"/>
              </a:ext>
            </a:extLst>
          </p:cNvPr>
          <p:cNvSpPr txBox="1"/>
          <p:nvPr/>
        </p:nvSpPr>
        <p:spPr>
          <a:xfrm>
            <a:off x="1664677" y="5253390"/>
            <a:ext cx="6173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어린왕자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80FCE-2710-CBBC-F814-428FC0BDF954}"/>
              </a:ext>
            </a:extLst>
          </p:cNvPr>
          <p:cNvSpPr txBox="1"/>
          <p:nvPr/>
        </p:nvSpPr>
        <p:spPr>
          <a:xfrm>
            <a:off x="1664677" y="5530389"/>
            <a:ext cx="6173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김승채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안채연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윤재경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이양빈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이혜인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1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허건호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060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수행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811" y="615144"/>
            <a:ext cx="10012427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작동 동영상 </a:t>
            </a:r>
            <a:r>
              <a:rPr lang="en-US" altLang="ko-KR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URL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B9ADD-65D4-25E0-78EE-32466A5077F0}"/>
              </a:ext>
            </a:extLst>
          </p:cNvPr>
          <p:cNvSpPr txBox="1"/>
          <p:nvPr/>
        </p:nvSpPr>
        <p:spPr>
          <a:xfrm>
            <a:off x="3313983" y="4854027"/>
            <a:ext cx="611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hlinkClick r:id="rId2"/>
              </a:rPr>
              <a:t>https://www.youtube.com/watch?v=E7kr9MPe2w0</a:t>
            </a:r>
            <a:r>
              <a:rPr lang="ko-KR" altLang="en-US" dirty="0"/>
              <a:t> </a:t>
            </a:r>
            <a:endParaRPr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808753-B693-9E1F-F195-4490F26F3CB7}"/>
              </a:ext>
            </a:extLst>
          </p:cNvPr>
          <p:cNvGrpSpPr/>
          <p:nvPr/>
        </p:nvGrpSpPr>
        <p:grpSpPr>
          <a:xfrm>
            <a:off x="4107050" y="2293750"/>
            <a:ext cx="3967566" cy="1890793"/>
            <a:chOff x="3518115" y="2433234"/>
            <a:chExt cx="3967566" cy="1890793"/>
          </a:xfrm>
        </p:grpSpPr>
        <p:sp>
          <p:nvSpPr>
            <p:cNvPr id="5" name="모서리가 둥근 직사각형 4">
              <a:hlinkClick r:id="rId2"/>
              <a:extLst>
                <a:ext uri="{FF2B5EF4-FFF2-40B4-BE49-F238E27FC236}">
                  <a16:creationId xmlns:a16="http://schemas.microsoft.com/office/drawing/2014/main" id="{D951B16E-E93C-9D35-76D1-D19A5193A2B6}"/>
                </a:ext>
              </a:extLst>
            </p:cNvPr>
            <p:cNvSpPr/>
            <p:nvPr/>
          </p:nvSpPr>
          <p:spPr>
            <a:xfrm>
              <a:off x="3518115" y="2433234"/>
              <a:ext cx="3967566" cy="189079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삼각형 5">
              <a:hlinkClick r:id="rId2"/>
              <a:extLst>
                <a:ext uri="{FF2B5EF4-FFF2-40B4-BE49-F238E27FC236}">
                  <a16:creationId xmlns:a16="http://schemas.microsoft.com/office/drawing/2014/main" id="{1147495B-45DE-F6C5-BE8B-D538657E8C01}"/>
                </a:ext>
              </a:extLst>
            </p:cNvPr>
            <p:cNvSpPr/>
            <p:nvPr/>
          </p:nvSpPr>
          <p:spPr>
            <a:xfrm rot="5400000">
              <a:off x="4995753" y="2869257"/>
              <a:ext cx="1181746" cy="101874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8489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수행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811" y="718696"/>
            <a:ext cx="10012427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결과물 상세 이미지</a:t>
            </a:r>
            <a:endParaRPr lang="en-US" altLang="ko-KR" sz="24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52AE1D-4F01-A057-A1B1-1A9EF67C5F35}"/>
              </a:ext>
            </a:extLst>
          </p:cNvPr>
          <p:cNvSpPr>
            <a:spLocks/>
          </p:cNvSpPr>
          <p:nvPr/>
        </p:nvSpPr>
        <p:spPr>
          <a:xfrm>
            <a:off x="982233" y="1341930"/>
            <a:ext cx="10235230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376E33-E294-630B-3DFD-C58500DC9C64}"/>
              </a:ext>
            </a:extLst>
          </p:cNvPr>
          <p:cNvSpPr>
            <a:spLocks/>
          </p:cNvSpPr>
          <p:nvPr/>
        </p:nvSpPr>
        <p:spPr>
          <a:xfrm>
            <a:off x="982233" y="1341930"/>
            <a:ext cx="10235231" cy="65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800" kern="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Calibri" panose="020F0502020204030204" pitchFamily="34" charset="0"/>
              </a:rPr>
              <a:t>위험에 처한 별의 상황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86217D-7112-46DF-8B8E-61C5351A0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43" y="2205739"/>
            <a:ext cx="5230239" cy="30252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58343-C92B-3BD6-3CB1-A1B165CA18C4}"/>
              </a:ext>
            </a:extLst>
          </p:cNvPr>
          <p:cNvSpPr txBox="1"/>
          <p:nvPr/>
        </p:nvSpPr>
        <p:spPr>
          <a:xfrm>
            <a:off x="7570824" y="2539077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가장</a:t>
            </a:r>
            <a:r>
              <a:rPr kumimoji="1" lang="ko-KR" altLang="en-US" dirty="0"/>
              <a:t> 처음에 아기공룡이 </a:t>
            </a:r>
            <a:endParaRPr kumimoji="1" lang="en-US" altLang="ko-KR" dirty="0"/>
          </a:p>
          <a:p>
            <a:r>
              <a:rPr kumimoji="1" lang="ko-KR" altLang="en-US" dirty="0"/>
              <a:t>위험한 상황을 보여준다</a:t>
            </a:r>
            <a:r>
              <a:rPr kumimoji="1" lang="en-US" altLang="ko-KR" dirty="0"/>
              <a:t>.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613CE98-F472-FEB2-DE4F-A6BABF4695E5}"/>
              </a:ext>
            </a:extLst>
          </p:cNvPr>
          <p:cNvCxnSpPr/>
          <p:nvPr/>
        </p:nvCxnSpPr>
        <p:spPr>
          <a:xfrm>
            <a:off x="8899072" y="3185408"/>
            <a:ext cx="0" cy="906905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F69BD0-B858-66E1-41C1-A4668B724099}"/>
              </a:ext>
            </a:extLst>
          </p:cNvPr>
          <p:cNvSpPr txBox="1"/>
          <p:nvPr/>
        </p:nvSpPr>
        <p:spPr>
          <a:xfrm>
            <a:off x="7225258" y="4213684"/>
            <a:ext cx="361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위급한</a:t>
            </a:r>
            <a:r>
              <a:rPr kumimoji="1" lang="ko-KR" altLang="en-US" dirty="0"/>
              <a:t> 상황과 사운드로 플레이어인 아이들의 관심을 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5648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수행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811" y="718696"/>
            <a:ext cx="10012427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결과물 상세 이미지</a:t>
            </a:r>
            <a:endParaRPr lang="en-US" altLang="ko-KR" sz="24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09C08-1584-6728-91AB-EE6D115C2C92}"/>
              </a:ext>
            </a:extLst>
          </p:cNvPr>
          <p:cNvSpPr>
            <a:spLocks/>
          </p:cNvSpPr>
          <p:nvPr/>
        </p:nvSpPr>
        <p:spPr>
          <a:xfrm>
            <a:off x="982233" y="1341930"/>
            <a:ext cx="10235230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1AC6E7-9D53-4C05-2CAA-ECEDABE4ED87}"/>
              </a:ext>
            </a:extLst>
          </p:cNvPr>
          <p:cNvSpPr>
            <a:spLocks/>
          </p:cNvSpPr>
          <p:nvPr/>
        </p:nvSpPr>
        <p:spPr>
          <a:xfrm>
            <a:off x="982233" y="1341930"/>
            <a:ext cx="10235231" cy="65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ore-KR" sz="1800" kern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어린왕자의</a:t>
            </a:r>
            <a:r>
              <a:rPr lang="ko-KR" altLang="ko-Kore-KR" sz="1800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 별</a:t>
            </a:r>
            <a:r>
              <a:rPr lang="en-US" altLang="ko-KR" sz="1800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_</a:t>
            </a:r>
            <a:r>
              <a:rPr lang="ko-KR" altLang="en-US" sz="1800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자신감 없는 </a:t>
            </a:r>
            <a:r>
              <a:rPr lang="ko-KR" altLang="en-US" sz="1800" kern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어린왕자의</a:t>
            </a:r>
            <a:r>
              <a:rPr lang="ko-KR" altLang="en-US" sz="1800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 모습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46E56A-73C5-8325-088B-AE94DC3BA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95" y="2515658"/>
            <a:ext cx="4578805" cy="2700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5AA36-4A5E-0EB7-76A3-FA4FA0F80AD5}"/>
              </a:ext>
            </a:extLst>
          </p:cNvPr>
          <p:cNvSpPr txBox="1"/>
          <p:nvPr/>
        </p:nvSpPr>
        <p:spPr>
          <a:xfrm>
            <a:off x="6502009" y="3105834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처음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어린왕자의</a:t>
            </a:r>
            <a:r>
              <a:rPr kumimoji="1" lang="ko-KR" altLang="en-US" dirty="0"/>
              <a:t> 별에서 자신감 없는 </a:t>
            </a:r>
            <a:endParaRPr kumimoji="1" lang="en-US" altLang="ko-KR" dirty="0"/>
          </a:p>
          <a:p>
            <a:r>
              <a:rPr kumimoji="1" lang="ko-KR" altLang="en-US" dirty="0" err="1"/>
              <a:t>어린왕자의</a:t>
            </a:r>
            <a:r>
              <a:rPr kumimoji="1" lang="ko-KR" altLang="en-US" dirty="0"/>
              <a:t> 모습으로 시작하게 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B868819-0563-7DD9-3A05-9BBF371001C4}"/>
              </a:ext>
            </a:extLst>
          </p:cNvPr>
          <p:cNvCxnSpPr>
            <a:cxnSpLocks/>
          </p:cNvCxnSpPr>
          <p:nvPr/>
        </p:nvCxnSpPr>
        <p:spPr>
          <a:xfrm flipH="1" flipV="1">
            <a:off x="5357446" y="4056185"/>
            <a:ext cx="1273516" cy="377859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040EC9-CB31-02D9-1430-6D44F27F4DE2}"/>
              </a:ext>
            </a:extLst>
          </p:cNvPr>
          <p:cNvSpPr txBox="1"/>
          <p:nvPr/>
        </p:nvSpPr>
        <p:spPr>
          <a:xfrm>
            <a:off x="6766690" y="427130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자신감</a:t>
            </a:r>
            <a:r>
              <a:rPr kumimoji="1" lang="ko-KR" altLang="en-US" dirty="0"/>
              <a:t> 게이지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79239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수행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811" y="718696"/>
            <a:ext cx="10012427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결과물 상세 이미지</a:t>
            </a:r>
            <a:endParaRPr lang="en-US" altLang="ko-KR" sz="24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3C6578-7F6E-2B64-9DDD-4C5E7161100A}"/>
              </a:ext>
            </a:extLst>
          </p:cNvPr>
          <p:cNvSpPr>
            <a:spLocks/>
          </p:cNvSpPr>
          <p:nvPr/>
        </p:nvSpPr>
        <p:spPr>
          <a:xfrm>
            <a:off x="982233" y="1341930"/>
            <a:ext cx="10235230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085605-6377-EEA1-A7BF-3F14926AE960}"/>
              </a:ext>
            </a:extLst>
          </p:cNvPr>
          <p:cNvSpPr>
            <a:spLocks/>
          </p:cNvSpPr>
          <p:nvPr/>
        </p:nvSpPr>
        <p:spPr>
          <a:xfrm>
            <a:off x="982233" y="1341930"/>
            <a:ext cx="10235231" cy="65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FB4D07-C74C-53A4-F0A7-CE13A19FF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495" y="3797576"/>
            <a:ext cx="3888037" cy="1677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0222F0-8FDC-281E-69D3-35612A556B8D}"/>
              </a:ext>
            </a:extLst>
          </p:cNvPr>
          <p:cNvSpPr txBox="1"/>
          <p:nvPr/>
        </p:nvSpPr>
        <p:spPr>
          <a:xfrm>
            <a:off x="7017979" y="3197411"/>
            <a:ext cx="3888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각</a:t>
            </a:r>
            <a:r>
              <a:rPr kumimoji="1" lang="ko-KR" altLang="en-US" dirty="0"/>
              <a:t> 행성으로 이동할 때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인칭의 시점으로 이동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행성에 충돌 시 해당 행성으로 이동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D9E429-4C89-BFED-D9EC-104B1B15A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10" y="2167279"/>
            <a:ext cx="3662190" cy="184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5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수행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811" y="718696"/>
            <a:ext cx="10012427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결과물 상세 이미지</a:t>
            </a:r>
            <a:endParaRPr lang="en-US" altLang="ko-KR" sz="24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9502C6-BF0C-05C9-B5BC-447908586388}"/>
              </a:ext>
            </a:extLst>
          </p:cNvPr>
          <p:cNvSpPr>
            <a:spLocks/>
          </p:cNvSpPr>
          <p:nvPr/>
        </p:nvSpPr>
        <p:spPr>
          <a:xfrm>
            <a:off x="982233" y="1341930"/>
            <a:ext cx="10235230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3135D0-7544-F01E-B1FE-6B570914FA69}"/>
              </a:ext>
            </a:extLst>
          </p:cNvPr>
          <p:cNvSpPr>
            <a:spLocks/>
          </p:cNvSpPr>
          <p:nvPr/>
        </p:nvSpPr>
        <p:spPr>
          <a:xfrm>
            <a:off x="982233" y="1341930"/>
            <a:ext cx="10235231" cy="65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686BC5-B311-D7E9-CD46-58E24477B498}"/>
              </a:ext>
            </a:extLst>
          </p:cNvPr>
          <p:cNvSpPr txBox="1"/>
          <p:nvPr/>
        </p:nvSpPr>
        <p:spPr>
          <a:xfrm>
            <a:off x="3363520" y="1486541"/>
            <a:ext cx="546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</a:rPr>
              <a:t>공룡별</a:t>
            </a:r>
            <a:r>
              <a:rPr kumimoji="1" lang="en-US" altLang="ko-Kore-KR" dirty="0">
                <a:solidFill>
                  <a:schemeClr val="bg1"/>
                </a:solidFill>
              </a:rPr>
              <a:t>_</a:t>
            </a:r>
            <a:r>
              <a:rPr kumimoji="1" lang="ko-KR" altLang="en-US" dirty="0">
                <a:solidFill>
                  <a:schemeClr val="bg1"/>
                </a:solidFill>
              </a:rPr>
              <a:t>겁먹은 아기 공룡과 운석을 부수는 </a:t>
            </a:r>
            <a:r>
              <a:rPr kumimoji="1" lang="ko-KR" altLang="en-US" dirty="0" err="1">
                <a:solidFill>
                  <a:schemeClr val="bg1"/>
                </a:solidFill>
              </a:rPr>
              <a:t>인터렉션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6C3EA0-5714-617D-9CB7-DE50AB7EC2B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30647" r="9915"/>
          <a:stretch/>
        </p:blipFill>
        <p:spPr>
          <a:xfrm>
            <a:off x="1226590" y="2205161"/>
            <a:ext cx="3341594" cy="19046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4B11BB-7574-85EA-D637-D9307E64E2BA}"/>
              </a:ext>
            </a:extLst>
          </p:cNvPr>
          <p:cNvSpPr txBox="1"/>
          <p:nvPr/>
        </p:nvSpPr>
        <p:spPr>
          <a:xfrm>
            <a:off x="5916517" y="2586455"/>
            <a:ext cx="51757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도착했더니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운석이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위협적으로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떨어지고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있다</a:t>
            </a:r>
            <a:r>
              <a:rPr lang="en-US" altLang="ko-Kore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</a:p>
          <a:p>
            <a:pPr algn="l" latinLnBrk="0"/>
            <a:endParaRPr lang="en-US" altLang="ko-KR" sz="1800" kern="0" dirty="0">
              <a:solidFill>
                <a:srgbClr val="2D5193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en-US" altLang="ko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[</a:t>
            </a:r>
            <a:r>
              <a:rPr lang="ko-KR" altLang="en-US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아기공룡</a:t>
            </a:r>
            <a:r>
              <a:rPr lang="x-none" altLang="ko-Kore-KR" sz="1800" kern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:  “</a:t>
            </a:r>
            <a:r>
              <a:rPr lang="ko-KR" altLang="ko-Kore-KR" sz="1800" kern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저기 있는 무기로 도와줘</a:t>
            </a:r>
            <a:r>
              <a:rPr lang="x-none" altLang="ko-Kore-KR" sz="1800" kern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”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algn="l" latinLnBrk="0"/>
            <a:r>
              <a:rPr lang="ko-KR" altLang="ko-Kore-KR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무기를 줍는다</a:t>
            </a:r>
            <a:r>
              <a:rPr lang="x-none" altLang="ko-Kore-KR" sz="1800" kern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en-US" altLang="ko-Kore-KR" kern="100" dirty="0">
              <a:solidFill>
                <a:srgbClr val="000000"/>
              </a:solidFill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algn="l" latinLnBrk="0"/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여우</a:t>
            </a:r>
            <a:r>
              <a:rPr lang="en-US" altLang="ko-Kore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:  “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손에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있는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무기로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운석을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부수는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거야</a:t>
            </a:r>
            <a:r>
              <a:rPr lang="en-US" altLang="ko-Kore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!”</a:t>
            </a:r>
            <a:r>
              <a:rPr lang="ko-KR" altLang="en-US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]</a:t>
            </a:r>
            <a:endParaRPr lang="en-US" altLang="ko-Kore-KR" sz="1800" kern="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indent="508000" algn="l" latinLnBrk="0"/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algn="l" latinLnBrk="0"/>
            <a:r>
              <a:rPr lang="ko-KR" altLang="ko-Kore-KR" sz="1800" kern="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인터렉션</a:t>
            </a:r>
            <a:r>
              <a:rPr lang="ko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시작 버튼이 있고 버튼을 누르면 시작한다</a:t>
            </a:r>
            <a:r>
              <a:rPr lang="x-none" altLang="ko-Kore-KR" sz="1800" kern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br>
              <a:rPr lang="en-US" altLang="ko-Kore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</a:b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388D84-83AF-A4F8-EFCC-B2D8B5387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14" y="3359875"/>
            <a:ext cx="3497525" cy="201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55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수행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811" y="718696"/>
            <a:ext cx="10012427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결과물 상세 이미지</a:t>
            </a:r>
            <a:endParaRPr lang="en-US" altLang="ko-KR" sz="24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AC7DA7-895E-2A2F-B9C8-44F95E45CD7A}"/>
              </a:ext>
            </a:extLst>
          </p:cNvPr>
          <p:cNvSpPr>
            <a:spLocks/>
          </p:cNvSpPr>
          <p:nvPr/>
        </p:nvSpPr>
        <p:spPr>
          <a:xfrm>
            <a:off x="982233" y="1341930"/>
            <a:ext cx="10235230" cy="49924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6ECF24-0010-7345-B7E5-43BFE54FE7C3}"/>
              </a:ext>
            </a:extLst>
          </p:cNvPr>
          <p:cNvSpPr>
            <a:spLocks/>
          </p:cNvSpPr>
          <p:nvPr/>
        </p:nvSpPr>
        <p:spPr>
          <a:xfrm>
            <a:off x="982233" y="1341930"/>
            <a:ext cx="10235231" cy="65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4B1B38-56E9-820B-1A24-4952FDC78364}"/>
              </a:ext>
            </a:extLst>
          </p:cNvPr>
          <p:cNvSpPr txBox="1"/>
          <p:nvPr/>
        </p:nvSpPr>
        <p:spPr>
          <a:xfrm>
            <a:off x="3363520" y="1486541"/>
            <a:ext cx="546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</a:rPr>
              <a:t>공룡별</a:t>
            </a:r>
            <a:r>
              <a:rPr kumimoji="1" lang="en-US" altLang="ko-Kore-KR" dirty="0">
                <a:solidFill>
                  <a:schemeClr val="bg1"/>
                </a:solidFill>
              </a:rPr>
              <a:t>_</a:t>
            </a:r>
            <a:r>
              <a:rPr kumimoji="1" lang="ko-KR" altLang="en-US" dirty="0">
                <a:solidFill>
                  <a:schemeClr val="bg1"/>
                </a:solidFill>
              </a:rPr>
              <a:t>겁먹은 아기 공룡과 운석을 부수는 </a:t>
            </a:r>
            <a:r>
              <a:rPr kumimoji="1" lang="ko-KR" altLang="en-US" dirty="0" err="1">
                <a:solidFill>
                  <a:schemeClr val="bg1"/>
                </a:solidFill>
              </a:rPr>
              <a:t>인터렉션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22A0F1-6D5E-9B2E-F58B-75345DA9666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52" y="2056371"/>
            <a:ext cx="3569812" cy="2026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3DF970-8F3D-4F50-105A-FA3FA66D2526}"/>
              </a:ext>
            </a:extLst>
          </p:cNvPr>
          <p:cNvSpPr txBox="1"/>
          <p:nvPr/>
        </p:nvSpPr>
        <p:spPr>
          <a:xfrm>
            <a:off x="5507616" y="2469314"/>
            <a:ext cx="51757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아기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공룡을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구하기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위해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챙긴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무기로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운석을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부순다</a:t>
            </a:r>
            <a:r>
              <a:rPr lang="en-US" altLang="ko-Kore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br>
              <a:rPr lang="en-US" altLang="ko-Kore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</a:br>
            <a:endParaRPr lang="en-US" altLang="ko-Kore-KR" sz="1800" kern="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/>
            <a:r>
              <a:rPr lang="ko-KR" altLang="en-US" kern="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이때 파괴 게이지가 다 차면 실패하게 된다</a:t>
            </a:r>
            <a:r>
              <a:rPr lang="en-US" altLang="ko-KR" kern="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A37932-F9EF-D128-397C-3FC0C7F399E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49252" y="4224258"/>
            <a:ext cx="3569812" cy="1848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E3C1D5-0536-353C-357B-AC4951350BB1}"/>
              </a:ext>
            </a:extLst>
          </p:cNvPr>
          <p:cNvSpPr txBox="1"/>
          <p:nvPr/>
        </p:nvSpPr>
        <p:spPr>
          <a:xfrm>
            <a:off x="5580373" y="4725128"/>
            <a:ext cx="5175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ko-KR" altLang="en-US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아기 공룡을 구하는 </a:t>
            </a:r>
            <a:r>
              <a:rPr lang="ko-KR" altLang="en-US" sz="1800" kern="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인터렉션이</a:t>
            </a:r>
            <a:r>
              <a:rPr lang="ko-KR" altLang="en-US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 종료하게 되면 아기 공룡은 플레이어에게 보상을 준다</a:t>
            </a:r>
            <a:r>
              <a:rPr lang="en-US" altLang="ko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867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수행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811" y="718696"/>
            <a:ext cx="10012427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결과물 상세 이미지</a:t>
            </a:r>
            <a:endParaRPr lang="en-US" altLang="ko-KR" sz="24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DA8BCB-ABB7-9844-F7D2-BD118D3AFB2F}"/>
              </a:ext>
            </a:extLst>
          </p:cNvPr>
          <p:cNvSpPr>
            <a:spLocks/>
          </p:cNvSpPr>
          <p:nvPr/>
        </p:nvSpPr>
        <p:spPr>
          <a:xfrm>
            <a:off x="982233" y="1341930"/>
            <a:ext cx="10235230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E07980-FB66-8B42-30F8-6C15ED5358BA}"/>
              </a:ext>
            </a:extLst>
          </p:cNvPr>
          <p:cNvSpPr>
            <a:spLocks/>
          </p:cNvSpPr>
          <p:nvPr/>
        </p:nvSpPr>
        <p:spPr>
          <a:xfrm>
            <a:off x="982233" y="1341930"/>
            <a:ext cx="10235231" cy="65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사막별</a:t>
            </a:r>
            <a:r>
              <a:rPr lang="ko-KR" altLang="en-US" dirty="0"/>
              <a:t> 도착 후 오아시스로 이동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B454BD-02FE-9CC6-93BF-D3B0889D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944" y="3694244"/>
            <a:ext cx="3656373" cy="1889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C06658-85ED-007E-BC9F-4A036102951A}"/>
              </a:ext>
            </a:extLst>
          </p:cNvPr>
          <p:cNvSpPr txBox="1"/>
          <p:nvPr/>
        </p:nvSpPr>
        <p:spPr>
          <a:xfrm>
            <a:off x="6538867" y="2817081"/>
            <a:ext cx="4405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뱀과</a:t>
            </a:r>
            <a:r>
              <a:rPr kumimoji="1" lang="ko-KR" altLang="en-US" dirty="0"/>
              <a:t> 길</a:t>
            </a:r>
            <a:r>
              <a:rPr kumimoji="1" lang="ko-Kore-KR" altLang="en-US" dirty="0"/>
              <a:t>을</a:t>
            </a:r>
            <a:r>
              <a:rPr kumimoji="1" lang="ko-KR" altLang="en-US" dirty="0"/>
              <a:t> 따라 이동하여 오아시스를 찾고 </a:t>
            </a:r>
            <a:endParaRPr kumimoji="1" lang="en-US" altLang="ko-KR" dirty="0"/>
          </a:p>
          <a:p>
            <a:r>
              <a:rPr kumimoji="1" lang="ko-KR" altLang="en-US" dirty="0"/>
              <a:t>목이 마른 </a:t>
            </a:r>
            <a:r>
              <a:rPr kumimoji="1" lang="ko-KR" altLang="en-US" dirty="0" err="1"/>
              <a:t>유니콘에게</a:t>
            </a:r>
            <a:r>
              <a:rPr kumimoji="1" lang="ko-KR" altLang="en-US" dirty="0"/>
              <a:t> 물을 </a:t>
            </a:r>
            <a:r>
              <a:rPr kumimoji="1" lang="ko-KR" altLang="en-US" dirty="0" err="1"/>
              <a:t>가져다주자는</a:t>
            </a:r>
            <a:r>
              <a:rPr kumimoji="1" lang="ko-KR" altLang="en-US" dirty="0"/>
              <a:t> 미션을 위해 물을 뜬다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endParaRPr kumimoji="1" lang="en-US" altLang="ko-KR" dirty="0"/>
          </a:p>
          <a:p>
            <a:r>
              <a:rPr kumimoji="1" lang="ko-KR" altLang="en-US" dirty="0"/>
              <a:t>이때 물통을 오아시스에 가져다 대면  물이 떠지도록 구현했다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6642DF-FFEB-DA1E-8846-301F51D9A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70" b="26339"/>
          <a:stretch/>
        </p:blipFill>
        <p:spPr>
          <a:xfrm>
            <a:off x="1073909" y="2099411"/>
            <a:ext cx="3298070" cy="199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51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수행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811" y="718696"/>
            <a:ext cx="10012427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결과물 상세 이미지</a:t>
            </a:r>
            <a:endParaRPr lang="en-US" altLang="ko-KR" sz="24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668AA5-40ED-1B6F-E2BA-7CAD02C1B3B1}"/>
              </a:ext>
            </a:extLst>
          </p:cNvPr>
          <p:cNvSpPr>
            <a:spLocks/>
          </p:cNvSpPr>
          <p:nvPr/>
        </p:nvSpPr>
        <p:spPr>
          <a:xfrm>
            <a:off x="982233" y="1341930"/>
            <a:ext cx="10235230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EB8306-EA90-E867-CBD6-703FDF966904}"/>
              </a:ext>
            </a:extLst>
          </p:cNvPr>
          <p:cNvSpPr>
            <a:spLocks/>
          </p:cNvSpPr>
          <p:nvPr/>
        </p:nvSpPr>
        <p:spPr>
          <a:xfrm>
            <a:off x="982233" y="1341930"/>
            <a:ext cx="10235231" cy="65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여비행사와의 만남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E82085-0A59-392F-C83D-722A97FAB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2" t="7586" r="27114" b="2266"/>
          <a:stretch/>
        </p:blipFill>
        <p:spPr>
          <a:xfrm>
            <a:off x="1198979" y="2167405"/>
            <a:ext cx="3118187" cy="24109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1447D7-5E9A-2A43-DDB5-4A46FA5292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76" r="644" b="38579"/>
          <a:stretch/>
        </p:blipFill>
        <p:spPr>
          <a:xfrm>
            <a:off x="3600061" y="3525170"/>
            <a:ext cx="3118187" cy="2053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DC1100-5DC3-3D2E-721E-A9464396B0C7}"/>
              </a:ext>
            </a:extLst>
          </p:cNvPr>
          <p:cNvSpPr txBox="1"/>
          <p:nvPr/>
        </p:nvSpPr>
        <p:spPr>
          <a:xfrm>
            <a:off x="6718249" y="2744884"/>
            <a:ext cx="41722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유니콘에게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물을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주</a:t>
            </a:r>
            <a:r>
              <a:rPr lang="ko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러 가는 길에</a:t>
            </a:r>
            <a:r>
              <a:rPr lang="ko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힘들어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보이는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여비행사를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만나게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된다</a:t>
            </a:r>
            <a:r>
              <a:rPr lang="en-US" altLang="ko-Kore-KR" sz="1800" kern="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.</a:t>
            </a:r>
          </a:p>
          <a:p>
            <a:endParaRPr lang="en-US" altLang="ko-Kore-KR" kern="0" dirty="0">
              <a:latin typeface="Calibri" panose="020F0502020204030204" pitchFamily="34" charset="0"/>
              <a:ea typeface="맑은 고딕" panose="020B0503020000020004" pitchFamily="34" charset="-127"/>
            </a:endParaRPr>
          </a:p>
          <a:p>
            <a:r>
              <a:rPr lang="ko-KR" altLang="en-US" kern="0" dirty="0">
                <a:latin typeface="Calibri" panose="020F0502020204030204" pitchFamily="34" charset="0"/>
                <a:ea typeface="맑은 고딕" panose="020B0503020000020004" pitchFamily="34" charset="-127"/>
              </a:rPr>
              <a:t>여비행사에게 물을 </a:t>
            </a:r>
            <a:r>
              <a:rPr lang="ko-KR" altLang="en-US" kern="0" dirty="0" err="1">
                <a:latin typeface="Calibri" panose="020F0502020204030204" pitchFamily="34" charset="0"/>
                <a:ea typeface="맑은 고딕" panose="020B0503020000020004" pitchFamily="34" charset="-127"/>
              </a:rPr>
              <a:t>나누어줌으로써</a:t>
            </a:r>
            <a:r>
              <a:rPr lang="ko-KR" altLang="en-US" kern="0" dirty="0">
                <a:latin typeface="Calibri" panose="020F0502020204030204" pitchFamily="34" charset="0"/>
                <a:ea typeface="맑은 고딕" panose="020B0503020000020004" pitchFamily="34" charset="-127"/>
              </a:rPr>
              <a:t> 나눔의 기쁨을 느낄 수 </a:t>
            </a:r>
            <a:r>
              <a:rPr lang="ko-KR" altLang="en-US" kern="0" dirty="0" err="1">
                <a:latin typeface="Calibri" panose="020F0502020204030204" pitchFamily="34" charset="0"/>
                <a:ea typeface="맑은 고딕" panose="020B0503020000020004" pitchFamily="34" charset="-127"/>
              </a:rPr>
              <a:t>있도록하고</a:t>
            </a:r>
            <a:r>
              <a:rPr lang="ko-KR" altLang="en-US" kern="0" dirty="0">
                <a:latin typeface="Calibri" panose="020F0502020204030204" pitchFamily="34" charset="0"/>
                <a:ea typeface="맑은 고딕" panose="020B0503020000020004" pitchFamily="34" charset="-127"/>
              </a:rPr>
              <a:t> 자연스럽게 여비행사와 도움을 주고 받게 된다</a:t>
            </a:r>
            <a:r>
              <a:rPr lang="en-US" altLang="ko-KR" kern="0" dirty="0">
                <a:latin typeface="Calibri" panose="020F0502020204030204" pitchFamily="34" charset="0"/>
                <a:ea typeface="맑은 고딕" panose="020B0503020000020004" pitchFamily="34" charset="-127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76199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수행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811" y="718696"/>
            <a:ext cx="10012427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결과물 상세 이미지</a:t>
            </a:r>
            <a:endParaRPr lang="en-US" altLang="ko-KR" sz="24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7723E9-20E0-5C4D-2298-F6359AFD933E}"/>
              </a:ext>
            </a:extLst>
          </p:cNvPr>
          <p:cNvSpPr>
            <a:spLocks/>
          </p:cNvSpPr>
          <p:nvPr/>
        </p:nvSpPr>
        <p:spPr>
          <a:xfrm>
            <a:off x="982233" y="1341930"/>
            <a:ext cx="10235230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79DB03-1134-02E3-3CFB-73D228040326}"/>
              </a:ext>
            </a:extLst>
          </p:cNvPr>
          <p:cNvSpPr>
            <a:spLocks/>
          </p:cNvSpPr>
          <p:nvPr/>
        </p:nvSpPr>
        <p:spPr>
          <a:xfrm>
            <a:off x="982233" y="1341930"/>
            <a:ext cx="10235231" cy="65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보상엔딩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26524E-195F-3516-8FB1-52C2C3762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788" y="3473955"/>
            <a:ext cx="3335945" cy="19224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4F06AB-3511-4F69-2C8C-C33E25A3E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64" y="2142401"/>
            <a:ext cx="3335945" cy="1922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9939E4-5D68-C5B2-5791-4DE68F1FEC11}"/>
              </a:ext>
            </a:extLst>
          </p:cNvPr>
          <p:cNvSpPr txBox="1"/>
          <p:nvPr/>
        </p:nvSpPr>
        <p:spPr>
          <a:xfrm>
            <a:off x="6597132" y="2957831"/>
            <a:ext cx="4043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비행기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운석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공룡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오로라와 같이 미션 수행으로 얻은 보상이 배치된다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장면을 끝으로 콘텐츠가 끝나게 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05452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수행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811" y="634585"/>
            <a:ext cx="10012427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달성 성과</a:t>
            </a:r>
            <a:endParaRPr lang="en-US" altLang="ko-KR" sz="24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C70F39-7042-E242-B28A-D59D88823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762" y="953959"/>
            <a:ext cx="2914649" cy="35411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8B91AC-4106-BF42-B782-3A5837421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63" y="2157612"/>
            <a:ext cx="4477216" cy="155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C9C3D2-5F53-554A-4064-17B11B5357DE}"/>
              </a:ext>
            </a:extLst>
          </p:cNvPr>
          <p:cNvSpPr txBox="1"/>
          <p:nvPr/>
        </p:nvSpPr>
        <p:spPr>
          <a:xfrm>
            <a:off x="1353589" y="4329114"/>
            <a:ext cx="3265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EBS</a:t>
            </a:r>
            <a:r>
              <a:rPr kumimoji="1" lang="ko-KR" altLang="en-US" dirty="0"/>
              <a:t>사옥에서 아이들을 위한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콘텐츠로써 사용될 예정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7A714-0ED4-DC76-27A6-E99ECA453DA5}"/>
              </a:ext>
            </a:extLst>
          </p:cNvPr>
          <p:cNvSpPr txBox="1"/>
          <p:nvPr/>
        </p:nvSpPr>
        <p:spPr>
          <a:xfrm>
            <a:off x="7590569" y="4833932"/>
            <a:ext cx="358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ore-KR" altLang="en-US" dirty="0"/>
              <a:t>실감미디어</a:t>
            </a:r>
            <a:r>
              <a:rPr kumimoji="1" lang="ko-KR" altLang="en-US" dirty="0"/>
              <a:t> 경진대회에 참가하여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아동 </a:t>
            </a:r>
            <a:r>
              <a:rPr kumimoji="1" lang="en-US" altLang="ko-KR" dirty="0"/>
              <a:t>VR</a:t>
            </a:r>
            <a:r>
              <a:rPr kumimoji="1" lang="ko-KR" altLang="en-US" dirty="0"/>
              <a:t>콘텐츠 개발 확장에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이바지하고자 함</a:t>
            </a:r>
            <a:endParaRPr kumimoji="1" lang="ko-Kore-KR" altLang="en-US" dirty="0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9FCEC573-CE41-CE39-C790-C9D10DA3986E}"/>
              </a:ext>
            </a:extLst>
          </p:cNvPr>
          <p:cNvCxnSpPr>
            <a:cxnSpLocks/>
          </p:cNvCxnSpPr>
          <p:nvPr/>
        </p:nvCxnSpPr>
        <p:spPr>
          <a:xfrm>
            <a:off x="6236677" y="842963"/>
            <a:ext cx="0" cy="5300662"/>
          </a:xfrm>
          <a:prstGeom prst="line">
            <a:avLst/>
          </a:prstGeom>
          <a:ln w="31750" cap="sq" cmpd="sng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853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2812" y="261587"/>
            <a:ext cx="10515600" cy="40795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개요</a:t>
            </a:r>
          </a:p>
        </p:txBody>
      </p:sp>
      <p:cxnSp>
        <p:nvCxnSpPr>
          <p:cNvPr id="3" name="직선 연결선 3">
            <a:extLst>
              <a:ext uri="{FF2B5EF4-FFF2-40B4-BE49-F238E27FC236}">
                <a16:creationId xmlns:a16="http://schemas.microsoft.com/office/drawing/2014/main" id="{4EAB384B-107B-F0A2-C67B-B869199D8079}"/>
              </a:ext>
            </a:extLst>
          </p:cNvPr>
          <p:cNvCxnSpPr>
            <a:cxnSpLocks/>
          </p:cNvCxnSpPr>
          <p:nvPr/>
        </p:nvCxnSpPr>
        <p:spPr>
          <a:xfrm>
            <a:off x="1535636" y="1716002"/>
            <a:ext cx="0" cy="507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4">
            <a:extLst>
              <a:ext uri="{FF2B5EF4-FFF2-40B4-BE49-F238E27FC236}">
                <a16:creationId xmlns:a16="http://schemas.microsoft.com/office/drawing/2014/main" id="{557AFE06-6420-8B68-59CE-684751AB62FD}"/>
              </a:ext>
            </a:extLst>
          </p:cNvPr>
          <p:cNvCxnSpPr/>
          <p:nvPr/>
        </p:nvCxnSpPr>
        <p:spPr>
          <a:xfrm>
            <a:off x="1667096" y="2326859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15">
            <a:extLst>
              <a:ext uri="{FF2B5EF4-FFF2-40B4-BE49-F238E27FC236}">
                <a16:creationId xmlns:a16="http://schemas.microsoft.com/office/drawing/2014/main" id="{B2773ACC-8A61-EA16-CF83-60562883E205}"/>
              </a:ext>
            </a:extLst>
          </p:cNvPr>
          <p:cNvCxnSpPr/>
          <p:nvPr/>
        </p:nvCxnSpPr>
        <p:spPr>
          <a:xfrm>
            <a:off x="1667096" y="2999881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915AD4-572A-4F64-84EB-21BAEDC06496}"/>
              </a:ext>
            </a:extLst>
          </p:cNvPr>
          <p:cNvSpPr txBox="1"/>
          <p:nvPr/>
        </p:nvSpPr>
        <p:spPr>
          <a:xfrm>
            <a:off x="1897441" y="1802048"/>
            <a:ext cx="49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8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cs typeface="Arial" panose="020B0604020202020204" pitchFamily="34" charset="0"/>
              </a:rPr>
              <a:t>VR </a:t>
            </a:r>
            <a:r>
              <a:rPr lang="ko-KR" altLang="ko-Kore-KR" sz="1800" dirty="0" err="1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Arial" panose="020B0604020202020204" pitchFamily="34" charset="0"/>
              </a:rPr>
              <a:t>스토리북</a:t>
            </a:r>
            <a:r>
              <a:rPr lang="ko-Kore-KR" altLang="ko-Kore-KR" dirty="0">
                <a:effectLst/>
              </a:rPr>
              <a:t> 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549882-D204-98CA-1113-4F3B41C35E51}"/>
              </a:ext>
            </a:extLst>
          </p:cNvPr>
          <p:cNvSpPr txBox="1"/>
          <p:nvPr/>
        </p:nvSpPr>
        <p:spPr>
          <a:xfrm>
            <a:off x="441006" y="1783040"/>
            <a:ext cx="1005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플랫폼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7965B6-B65E-2236-7F4F-8ADC84972296}"/>
              </a:ext>
            </a:extLst>
          </p:cNvPr>
          <p:cNvSpPr txBox="1"/>
          <p:nvPr/>
        </p:nvSpPr>
        <p:spPr>
          <a:xfrm>
            <a:off x="542760" y="2466370"/>
            <a:ext cx="74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ore-KR" sz="20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Arial" panose="020B0604020202020204" pitchFamily="34" charset="0"/>
              </a:rPr>
              <a:t>장르</a:t>
            </a:r>
            <a:r>
              <a:rPr lang="ko-Kore-KR" altLang="ko-Kore-KR" sz="2000" dirty="0">
                <a:effectLst/>
              </a:rPr>
              <a:t> </a:t>
            </a:r>
            <a:endParaRPr lang="ko-KR" altLang="en-US" sz="2000" dirty="0"/>
          </a:p>
        </p:txBody>
      </p:sp>
      <p:cxnSp>
        <p:nvCxnSpPr>
          <p:cNvPr id="10" name="직선 연결선 23">
            <a:extLst>
              <a:ext uri="{FF2B5EF4-FFF2-40B4-BE49-F238E27FC236}">
                <a16:creationId xmlns:a16="http://schemas.microsoft.com/office/drawing/2014/main" id="{92E8C344-EC0F-8982-4A38-A465780543AE}"/>
              </a:ext>
            </a:extLst>
          </p:cNvPr>
          <p:cNvCxnSpPr>
            <a:cxnSpLocks/>
          </p:cNvCxnSpPr>
          <p:nvPr/>
        </p:nvCxnSpPr>
        <p:spPr>
          <a:xfrm flipH="1">
            <a:off x="425884" y="2315136"/>
            <a:ext cx="100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24">
            <a:extLst>
              <a:ext uri="{FF2B5EF4-FFF2-40B4-BE49-F238E27FC236}">
                <a16:creationId xmlns:a16="http://schemas.microsoft.com/office/drawing/2014/main" id="{5442D0B2-9118-0D9E-9BD2-052D49226C52}"/>
              </a:ext>
            </a:extLst>
          </p:cNvPr>
          <p:cNvCxnSpPr>
            <a:cxnSpLocks/>
          </p:cNvCxnSpPr>
          <p:nvPr/>
        </p:nvCxnSpPr>
        <p:spPr>
          <a:xfrm flipH="1">
            <a:off x="425884" y="2988158"/>
            <a:ext cx="100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3A63D-014E-6653-1EB2-61F3B8649564}"/>
              </a:ext>
            </a:extLst>
          </p:cNvPr>
          <p:cNvSpPr txBox="1"/>
          <p:nvPr/>
        </p:nvSpPr>
        <p:spPr>
          <a:xfrm>
            <a:off x="1897441" y="2436737"/>
            <a:ext cx="374135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ore-KR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Arial" panose="020B0604020202020204" pitchFamily="34" charset="0"/>
              </a:rPr>
              <a:t>롤플레이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cs typeface="Arial" panose="020B0604020202020204" pitchFamily="34" charset="0"/>
              </a:rPr>
              <a:t>, </a:t>
            </a:r>
            <a:r>
              <a:rPr lang="ko-KR" altLang="ko-Kore-KR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Arial" panose="020B0604020202020204" pitchFamily="34" charset="0"/>
              </a:rPr>
              <a:t>아케이드</a:t>
            </a:r>
            <a:r>
              <a:rPr lang="en-US" altLang="ko-Kore-KR" sz="18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cs typeface="Arial" panose="020B0604020202020204" pitchFamily="34" charset="0"/>
              </a:rPr>
              <a:t>, </a:t>
            </a:r>
            <a:r>
              <a:rPr lang="ko-KR" altLang="ko-Kore-KR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Arial" panose="020B0604020202020204" pitchFamily="34" charset="0"/>
              </a:rPr>
              <a:t>체감형 콘텐츠</a:t>
            </a:r>
            <a:r>
              <a:rPr lang="ko-Kore-KR" altLang="ko-Kore-KR" dirty="0">
                <a:effectLst/>
              </a:rPr>
              <a:t> </a:t>
            </a:r>
            <a:endParaRPr lang="en-US" altLang="ko-KR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D413B1-14C2-3F20-E9FA-2F61115A1DAC}"/>
              </a:ext>
            </a:extLst>
          </p:cNvPr>
          <p:cNvSpPr txBox="1"/>
          <p:nvPr/>
        </p:nvSpPr>
        <p:spPr>
          <a:xfrm>
            <a:off x="1667096" y="3951791"/>
            <a:ext cx="44397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effectLst/>
                <a:latin typeface="+mj-ea"/>
                <a:ea typeface="+mj-ea"/>
              </a:rPr>
              <a:t> </a:t>
            </a:r>
            <a:r>
              <a:rPr lang="en-US" altLang="ko-KR" sz="1600" dirty="0">
                <a:effectLst/>
                <a:latin typeface="+mj-ea"/>
                <a:ea typeface="+mj-ea"/>
              </a:rPr>
              <a:t>B-612</a:t>
            </a:r>
            <a:r>
              <a:rPr lang="ko-KR" altLang="ko-KR" sz="1600" dirty="0">
                <a:effectLst/>
                <a:latin typeface="+mj-ea"/>
                <a:ea typeface="+mj-ea"/>
              </a:rPr>
              <a:t>라는 행성에서 외롭게 지내던 어린 왕자는 어느 날 다른 행성의 구조 요청을 듣게 되고</a:t>
            </a:r>
            <a:r>
              <a:rPr lang="en-US" altLang="ko-KR" sz="1600" dirty="0">
                <a:effectLst/>
                <a:latin typeface="+mj-ea"/>
                <a:ea typeface="+mj-ea"/>
              </a:rPr>
              <a:t>, </a:t>
            </a:r>
            <a:r>
              <a:rPr lang="ko-KR" altLang="ko-KR" sz="1600" dirty="0">
                <a:effectLst/>
                <a:latin typeface="+mj-ea"/>
                <a:ea typeface="+mj-ea"/>
              </a:rPr>
              <a:t>친구 여우와 함께 위험에 빠진 행성을 구하기 위한 모험을 떠</a:t>
            </a:r>
            <a:r>
              <a:rPr lang="ko-KR" altLang="en-US" sz="1600" dirty="0">
                <a:effectLst/>
                <a:latin typeface="+mj-ea"/>
                <a:ea typeface="+mj-ea"/>
              </a:rPr>
              <a:t>나며 시작된다</a:t>
            </a:r>
            <a:r>
              <a:rPr lang="en-US" altLang="ko-KR" sz="1600" dirty="0">
                <a:effectLst/>
                <a:latin typeface="+mj-ea"/>
                <a:ea typeface="+mj-ea"/>
              </a:rPr>
              <a:t>.</a:t>
            </a:r>
          </a:p>
          <a:p>
            <a:pPr algn="just"/>
            <a:endParaRPr lang="en-US" altLang="ko-KR" sz="1600" dirty="0">
              <a:latin typeface="+mj-ea"/>
              <a:ea typeface="+mj-ea"/>
            </a:endParaRPr>
          </a:p>
          <a:p>
            <a:pPr algn="just"/>
            <a:r>
              <a:rPr lang="ko-KR" altLang="en-US" sz="1600" dirty="0">
                <a:effectLst/>
                <a:latin typeface="+mj-ea"/>
                <a:ea typeface="+mj-ea"/>
              </a:rPr>
              <a:t> 공룡별과 사막별에서 다른 캐릭터들에게 도움을</a:t>
            </a:r>
            <a:r>
              <a:rPr lang="en-US" altLang="ko-KR" sz="1600" dirty="0">
                <a:effectLst/>
                <a:latin typeface="+mj-ea"/>
                <a:ea typeface="+mj-ea"/>
              </a:rPr>
              <a:t> </a:t>
            </a:r>
            <a:r>
              <a:rPr lang="ko-KR" altLang="en-US" sz="1600" dirty="0">
                <a:effectLst/>
                <a:latin typeface="+mj-ea"/>
                <a:ea typeface="+mj-ea"/>
              </a:rPr>
              <a:t>주며 </a:t>
            </a:r>
            <a:r>
              <a:rPr lang="ko-KR" altLang="en-US" sz="1600" dirty="0" err="1">
                <a:effectLst/>
                <a:latin typeface="+mj-ea"/>
                <a:ea typeface="+mj-ea"/>
              </a:rPr>
              <a:t>인터렉션이</a:t>
            </a:r>
            <a:r>
              <a:rPr lang="ko-KR" altLang="en-US" sz="1600" dirty="0">
                <a:effectLst/>
                <a:latin typeface="+mj-ea"/>
                <a:ea typeface="+mj-ea"/>
              </a:rPr>
              <a:t> 진행된다</a:t>
            </a:r>
            <a:r>
              <a:rPr lang="en-US" altLang="ko-KR" sz="1600" dirty="0">
                <a:effectLst/>
                <a:latin typeface="+mj-ea"/>
                <a:ea typeface="+mj-ea"/>
              </a:rPr>
              <a:t>.</a:t>
            </a:r>
            <a:r>
              <a:rPr lang="ko-KR" altLang="en-US" sz="1600" dirty="0">
                <a:effectLst/>
                <a:latin typeface="+mj-ea"/>
                <a:ea typeface="+mj-ea"/>
              </a:rPr>
              <a:t> 미션이 수행되면 보상을 얻는다</a:t>
            </a:r>
            <a:r>
              <a:rPr lang="en-US" altLang="ko-KR" sz="1600" dirty="0">
                <a:effectLst/>
                <a:latin typeface="+mj-ea"/>
                <a:ea typeface="+mj-ea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5E45A2-6B2E-9542-77B8-F2F924A9EAD2}"/>
              </a:ext>
            </a:extLst>
          </p:cNvPr>
          <p:cNvSpPr txBox="1"/>
          <p:nvPr/>
        </p:nvSpPr>
        <p:spPr>
          <a:xfrm>
            <a:off x="536881" y="4782787"/>
            <a:ext cx="860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설명</a:t>
            </a:r>
          </a:p>
        </p:txBody>
      </p:sp>
      <p:pic>
        <p:nvPicPr>
          <p:cNvPr id="15" name="Picture 2" descr="명작에게 길을 묻다]생텍쥐페리의 어린왕자 &lt; 함께하는 교육 &lt; 요일특집 &lt; 기사본문 - 광주드림">
            <a:extLst>
              <a:ext uri="{FF2B5EF4-FFF2-40B4-BE49-F238E27FC236}">
                <a16:creationId xmlns:a16="http://schemas.microsoft.com/office/drawing/2014/main" id="{1AB3C9A5-E1AF-05B8-9DFC-E922F40F2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9828" y="1553680"/>
            <a:ext cx="4089412" cy="4230120"/>
          </a:xfrm>
          <a:prstGeom prst="rect">
            <a:avLst/>
          </a:prstGeom>
          <a:noFill/>
          <a:ln w="76200">
            <a:solidFill>
              <a:srgbClr val="293C4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2">
            <a:extLst>
              <a:ext uri="{FF2B5EF4-FFF2-40B4-BE49-F238E27FC236}">
                <a16:creationId xmlns:a16="http://schemas.microsoft.com/office/drawing/2014/main" id="{6FC12AE5-C773-148B-77A0-6B23C0A20E33}"/>
              </a:ext>
            </a:extLst>
          </p:cNvPr>
          <p:cNvCxnSpPr>
            <a:cxnSpLocks/>
          </p:cNvCxnSpPr>
          <p:nvPr/>
        </p:nvCxnSpPr>
        <p:spPr>
          <a:xfrm>
            <a:off x="1535636" y="2419477"/>
            <a:ext cx="0" cy="507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5">
            <a:extLst>
              <a:ext uri="{FF2B5EF4-FFF2-40B4-BE49-F238E27FC236}">
                <a16:creationId xmlns:a16="http://schemas.microsoft.com/office/drawing/2014/main" id="{8CA7E102-2503-3CB3-E8AF-E7B97C3F2663}"/>
              </a:ext>
            </a:extLst>
          </p:cNvPr>
          <p:cNvCxnSpPr>
            <a:cxnSpLocks/>
          </p:cNvCxnSpPr>
          <p:nvPr/>
        </p:nvCxnSpPr>
        <p:spPr>
          <a:xfrm>
            <a:off x="1528515" y="3786554"/>
            <a:ext cx="7121" cy="2392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4">
            <a:extLst>
              <a:ext uri="{FF2B5EF4-FFF2-40B4-BE49-F238E27FC236}">
                <a16:creationId xmlns:a16="http://schemas.microsoft.com/office/drawing/2014/main" id="{5A736129-1F6F-994B-B45A-25138DA1C456}"/>
              </a:ext>
            </a:extLst>
          </p:cNvPr>
          <p:cNvCxnSpPr/>
          <p:nvPr/>
        </p:nvCxnSpPr>
        <p:spPr>
          <a:xfrm>
            <a:off x="1667096" y="1560170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23">
            <a:extLst>
              <a:ext uri="{FF2B5EF4-FFF2-40B4-BE49-F238E27FC236}">
                <a16:creationId xmlns:a16="http://schemas.microsoft.com/office/drawing/2014/main" id="{D76B02C9-B49B-AFD6-9BED-896967DE35B2}"/>
              </a:ext>
            </a:extLst>
          </p:cNvPr>
          <p:cNvCxnSpPr>
            <a:cxnSpLocks/>
          </p:cNvCxnSpPr>
          <p:nvPr/>
        </p:nvCxnSpPr>
        <p:spPr>
          <a:xfrm flipH="1">
            <a:off x="425884" y="1548447"/>
            <a:ext cx="100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2">
            <a:extLst>
              <a:ext uri="{FF2B5EF4-FFF2-40B4-BE49-F238E27FC236}">
                <a16:creationId xmlns:a16="http://schemas.microsoft.com/office/drawing/2014/main" id="{29E34238-5592-A819-A965-70403F681911}"/>
              </a:ext>
            </a:extLst>
          </p:cNvPr>
          <p:cNvCxnSpPr>
            <a:cxnSpLocks/>
          </p:cNvCxnSpPr>
          <p:nvPr/>
        </p:nvCxnSpPr>
        <p:spPr>
          <a:xfrm>
            <a:off x="1528515" y="922440"/>
            <a:ext cx="0" cy="507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F2BB19B-4346-DB69-9295-26B9EA33A17E}"/>
              </a:ext>
            </a:extLst>
          </p:cNvPr>
          <p:cNvSpPr txBox="1"/>
          <p:nvPr/>
        </p:nvSpPr>
        <p:spPr>
          <a:xfrm>
            <a:off x="1897441" y="1086946"/>
            <a:ext cx="49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dirty="0" err="1"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어린왕자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ED6E06-88DB-F3EA-8028-50A6B92E429B}"/>
              </a:ext>
            </a:extLst>
          </p:cNvPr>
          <p:cNvSpPr txBox="1"/>
          <p:nvPr/>
        </p:nvSpPr>
        <p:spPr>
          <a:xfrm>
            <a:off x="543286" y="1048111"/>
            <a:ext cx="758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동화</a:t>
            </a:r>
          </a:p>
        </p:txBody>
      </p:sp>
      <p:cxnSp>
        <p:nvCxnSpPr>
          <p:cNvPr id="25" name="직선 연결선 15">
            <a:extLst>
              <a:ext uri="{FF2B5EF4-FFF2-40B4-BE49-F238E27FC236}">
                <a16:creationId xmlns:a16="http://schemas.microsoft.com/office/drawing/2014/main" id="{7CB03842-78C9-91E1-6F0F-B462284D56DF}"/>
              </a:ext>
            </a:extLst>
          </p:cNvPr>
          <p:cNvCxnSpPr>
            <a:cxnSpLocks/>
          </p:cNvCxnSpPr>
          <p:nvPr/>
        </p:nvCxnSpPr>
        <p:spPr>
          <a:xfrm>
            <a:off x="1667096" y="3657017"/>
            <a:ext cx="5486400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C30CCCA-A40C-8C3D-1565-6ED52FD14BC2}"/>
              </a:ext>
            </a:extLst>
          </p:cNvPr>
          <p:cNvSpPr txBox="1"/>
          <p:nvPr/>
        </p:nvSpPr>
        <p:spPr>
          <a:xfrm>
            <a:off x="542760" y="3135229"/>
            <a:ext cx="74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ea typeface="맑은 고딕" panose="020B0503020000020004" pitchFamily="34" charset="-127"/>
                <a:cs typeface="Arial" panose="020B0604020202020204" pitchFamily="34" charset="0"/>
              </a:rPr>
              <a:t>대상</a:t>
            </a:r>
            <a:r>
              <a:rPr lang="ko-Kore-KR" altLang="ko-Kore-KR" sz="2000" dirty="0">
                <a:effectLst/>
              </a:rPr>
              <a:t> </a:t>
            </a:r>
            <a:endParaRPr lang="ko-KR" altLang="en-US" sz="2000" dirty="0"/>
          </a:p>
        </p:txBody>
      </p:sp>
      <p:cxnSp>
        <p:nvCxnSpPr>
          <p:cNvPr id="27" name="직선 연결선 24">
            <a:extLst>
              <a:ext uri="{FF2B5EF4-FFF2-40B4-BE49-F238E27FC236}">
                <a16:creationId xmlns:a16="http://schemas.microsoft.com/office/drawing/2014/main" id="{94015EAD-37EF-7DC7-6484-5622B68CD059}"/>
              </a:ext>
            </a:extLst>
          </p:cNvPr>
          <p:cNvCxnSpPr>
            <a:cxnSpLocks/>
          </p:cNvCxnSpPr>
          <p:nvPr/>
        </p:nvCxnSpPr>
        <p:spPr>
          <a:xfrm flipH="1">
            <a:off x="425884" y="3657017"/>
            <a:ext cx="100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DD5AFF-E4CD-7AF5-7836-BB1C7AE2A3DD}"/>
              </a:ext>
            </a:extLst>
          </p:cNvPr>
          <p:cNvSpPr txBox="1"/>
          <p:nvPr/>
        </p:nvSpPr>
        <p:spPr>
          <a:xfrm>
            <a:off x="1897441" y="3105596"/>
            <a:ext cx="374135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Arial" panose="020B0604020202020204" pitchFamily="34" charset="0"/>
              </a:rPr>
              <a:t>5</a:t>
            </a:r>
            <a:r>
              <a:rPr lang="ko-KR" altLang="en-US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Arial" panose="020B0604020202020204" pitchFamily="34" charset="0"/>
              </a:rPr>
              <a:t>세 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Arial" panose="020B0604020202020204" pitchFamily="34" charset="0"/>
              </a:rPr>
              <a:t>~</a:t>
            </a:r>
            <a:r>
              <a:rPr lang="ko-KR" altLang="en-US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Arial" panose="020B0604020202020204" pitchFamily="34" charset="0"/>
              </a:rPr>
              <a:t>10</a:t>
            </a:r>
            <a:r>
              <a:rPr lang="ko-KR" altLang="en-US" sz="1800" dirty="0">
                <a:solidFill>
                  <a:srgbClr val="000000"/>
                </a:solidFill>
                <a:effectLst/>
                <a:ea typeface="맑은 고딕" panose="020B0503020000020004" pitchFamily="34" charset="-127"/>
                <a:cs typeface="Arial" panose="020B0604020202020204" pitchFamily="34" charset="0"/>
              </a:rPr>
              <a:t>세 어린이</a:t>
            </a:r>
            <a:endParaRPr lang="en-US" altLang="ko-KR" sz="2000" dirty="0"/>
          </a:p>
        </p:txBody>
      </p:sp>
      <p:cxnSp>
        <p:nvCxnSpPr>
          <p:cNvPr id="29" name="직선 연결선 2">
            <a:extLst>
              <a:ext uri="{FF2B5EF4-FFF2-40B4-BE49-F238E27FC236}">
                <a16:creationId xmlns:a16="http://schemas.microsoft.com/office/drawing/2014/main" id="{9EBCE2A0-DEBB-7CD5-6EF7-4377DE76EFE6}"/>
              </a:ext>
            </a:extLst>
          </p:cNvPr>
          <p:cNvCxnSpPr>
            <a:cxnSpLocks/>
          </p:cNvCxnSpPr>
          <p:nvPr/>
        </p:nvCxnSpPr>
        <p:spPr>
          <a:xfrm>
            <a:off x="1535636" y="3088336"/>
            <a:ext cx="0" cy="507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94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</a:t>
            </a:r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수행방법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811" y="659531"/>
            <a:ext cx="1415772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업무분장</a:t>
            </a:r>
            <a:endParaRPr lang="en-US" altLang="ko-KR" sz="24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7BB1310-A299-2D1E-1599-5DF4C57A27B0}"/>
              </a:ext>
            </a:extLst>
          </p:cNvPr>
          <p:cNvSpPr/>
          <p:nvPr/>
        </p:nvSpPr>
        <p:spPr>
          <a:xfrm>
            <a:off x="2217805" y="1534496"/>
            <a:ext cx="1938582" cy="1938582"/>
          </a:xfrm>
          <a:prstGeom prst="ellipse">
            <a:avLst/>
          </a:prstGeom>
          <a:solidFill>
            <a:schemeClr val="accent6">
              <a:lumMod val="75000"/>
              <a:alpha val="412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5B875C-2C23-2EFF-229C-4C80545A9135}"/>
              </a:ext>
            </a:extLst>
          </p:cNvPr>
          <p:cNvSpPr/>
          <p:nvPr/>
        </p:nvSpPr>
        <p:spPr>
          <a:xfrm>
            <a:off x="7366202" y="1534496"/>
            <a:ext cx="1938582" cy="1938582"/>
          </a:xfrm>
          <a:prstGeom prst="ellipse">
            <a:avLst/>
          </a:prstGeom>
          <a:solidFill>
            <a:schemeClr val="accent1">
              <a:lumMod val="40000"/>
              <a:lumOff val="60000"/>
              <a:alpha val="412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AB948E-0DB1-819F-2B86-291A9F990A29}"/>
              </a:ext>
            </a:extLst>
          </p:cNvPr>
          <p:cNvSpPr txBox="1"/>
          <p:nvPr/>
        </p:nvSpPr>
        <p:spPr>
          <a:xfrm>
            <a:off x="2517682" y="37159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지도교수님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8DF83-C73F-892B-F565-F00E945ED679}"/>
              </a:ext>
            </a:extLst>
          </p:cNvPr>
          <p:cNvSpPr txBox="1"/>
          <p:nvPr/>
        </p:nvSpPr>
        <p:spPr>
          <a:xfrm>
            <a:off x="8012327" y="37159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멘토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A389914-5156-28CF-0B64-51519CC17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448" y="1718602"/>
            <a:ext cx="1482214" cy="148221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4F57706-8FF1-B645-E854-01E6B0D84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078" y="1718602"/>
            <a:ext cx="1338828" cy="13388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91DC5C-F954-748F-41CA-3D1D17B66D5F}"/>
              </a:ext>
            </a:extLst>
          </p:cNvPr>
          <p:cNvSpPr txBox="1"/>
          <p:nvPr/>
        </p:nvSpPr>
        <p:spPr>
          <a:xfrm>
            <a:off x="6411889" y="4348352"/>
            <a:ext cx="449353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유니티 기초 강좌 진행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저장소 사용 강좌 진행</a:t>
            </a:r>
            <a:endParaRPr kumimoji="1" lang="en-US" altLang="ko-KR" dirty="0"/>
          </a:p>
          <a:p>
            <a:endParaRPr kumimoji="1" lang="en-US" altLang="ko-KR" sz="1000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진행상황과 콘텐츠에 대한 피드백 제공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문제상황 파악 및 해결방안 제시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8068DE-9B48-8FB1-4A3B-D1EC7F41B47D}"/>
              </a:ext>
            </a:extLst>
          </p:cNvPr>
          <p:cNvSpPr txBox="1"/>
          <p:nvPr/>
        </p:nvSpPr>
        <p:spPr>
          <a:xfrm>
            <a:off x="940327" y="4328186"/>
            <a:ext cx="44935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ore-KR" altLang="en-US" dirty="0"/>
              <a:t>기획을</a:t>
            </a:r>
            <a:r>
              <a:rPr kumimoji="1" lang="ko-KR" altLang="en-US" dirty="0"/>
              <a:t> 위한 시나리오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메커니즘</a:t>
            </a:r>
            <a:endParaRPr kumimoji="1" lang="en-US" altLang="ko-KR" dirty="0"/>
          </a:p>
          <a:p>
            <a:r>
              <a:rPr kumimoji="1" lang="ko-KR" altLang="en-US" dirty="0"/>
              <a:t>디자인 기술서 작성 등의 이론 강의 진행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진행상황과 콘텐츠에 대한 피드백 제공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ore-KR" altLang="en-US" dirty="0"/>
              <a:t>개발에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필요한</a:t>
            </a:r>
            <a:r>
              <a:rPr kumimoji="1" lang="ko-KR" altLang="en-US" dirty="0"/>
              <a:t> 환경 제공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04642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</a:t>
            </a:r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수행방법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0BD5711-19F8-286C-C7AE-50F7075F28AE}"/>
              </a:ext>
            </a:extLst>
          </p:cNvPr>
          <p:cNvSpPr/>
          <p:nvPr/>
        </p:nvSpPr>
        <p:spPr>
          <a:xfrm>
            <a:off x="65628" y="1223174"/>
            <a:ext cx="1938582" cy="1938582"/>
          </a:xfrm>
          <a:prstGeom prst="ellipse">
            <a:avLst/>
          </a:prstGeom>
          <a:solidFill>
            <a:schemeClr val="accent6">
              <a:lumMod val="75000"/>
              <a:alpha val="412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F124321-E63D-3CDA-46FD-81CD436A9441}"/>
              </a:ext>
            </a:extLst>
          </p:cNvPr>
          <p:cNvSpPr/>
          <p:nvPr/>
        </p:nvSpPr>
        <p:spPr>
          <a:xfrm>
            <a:off x="4007548" y="1208886"/>
            <a:ext cx="1938582" cy="1938582"/>
          </a:xfrm>
          <a:prstGeom prst="ellipse">
            <a:avLst/>
          </a:prstGeom>
          <a:solidFill>
            <a:schemeClr val="accent6">
              <a:lumMod val="75000"/>
              <a:alpha val="412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6B9D68A-5FD0-53FC-2ECE-84A64A71D40B}"/>
              </a:ext>
            </a:extLst>
          </p:cNvPr>
          <p:cNvSpPr/>
          <p:nvPr/>
        </p:nvSpPr>
        <p:spPr>
          <a:xfrm>
            <a:off x="79916" y="3979073"/>
            <a:ext cx="1938582" cy="19385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D7487C3-2C13-24FB-3C8F-2A143B857CCA}"/>
              </a:ext>
            </a:extLst>
          </p:cNvPr>
          <p:cNvSpPr/>
          <p:nvPr/>
        </p:nvSpPr>
        <p:spPr>
          <a:xfrm>
            <a:off x="7992025" y="1223174"/>
            <a:ext cx="1938582" cy="1938582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07E9F1B-9454-7D5C-5BBA-87F103E3A5A2}"/>
              </a:ext>
            </a:extLst>
          </p:cNvPr>
          <p:cNvSpPr/>
          <p:nvPr/>
        </p:nvSpPr>
        <p:spPr>
          <a:xfrm>
            <a:off x="4014538" y="3986891"/>
            <a:ext cx="1938582" cy="19385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4A8797-2E42-3174-92A3-AB5AA23769BE}"/>
              </a:ext>
            </a:extLst>
          </p:cNvPr>
          <p:cNvSpPr txBox="1"/>
          <p:nvPr/>
        </p:nvSpPr>
        <p:spPr>
          <a:xfrm>
            <a:off x="0" y="3309867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이양빈</a:t>
            </a:r>
            <a:r>
              <a:rPr kumimoji="1" lang="en-US" altLang="ko-Kore-KR" dirty="0"/>
              <a:t>(</a:t>
            </a:r>
            <a:r>
              <a:rPr kumimoji="1" lang="ko-KR" altLang="en-US" dirty="0"/>
              <a:t>팀장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 기획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10E4E-67AC-AE4A-1B5A-DBA2A119966F}"/>
              </a:ext>
            </a:extLst>
          </p:cNvPr>
          <p:cNvSpPr txBox="1"/>
          <p:nvPr/>
        </p:nvSpPr>
        <p:spPr>
          <a:xfrm>
            <a:off x="495247" y="6046504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김승채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개발</a:t>
            </a:r>
            <a:endParaRPr kumimoji="1" lang="ko-Kore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AEA8DB3-E721-6321-0409-2CDE4EDEEFA4}"/>
              </a:ext>
            </a:extLst>
          </p:cNvPr>
          <p:cNvSpPr/>
          <p:nvPr/>
        </p:nvSpPr>
        <p:spPr>
          <a:xfrm>
            <a:off x="7977737" y="3979073"/>
            <a:ext cx="1938582" cy="19385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30BBF3-C791-0E06-F3D9-2A1959228BD9}"/>
              </a:ext>
            </a:extLst>
          </p:cNvPr>
          <p:cNvSpPr txBox="1"/>
          <p:nvPr/>
        </p:nvSpPr>
        <p:spPr>
          <a:xfrm>
            <a:off x="4179985" y="3319001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이혜인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기획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DF144-4164-620A-F381-3204809F7D60}"/>
              </a:ext>
            </a:extLst>
          </p:cNvPr>
          <p:cNvSpPr txBox="1"/>
          <p:nvPr/>
        </p:nvSpPr>
        <p:spPr>
          <a:xfrm>
            <a:off x="8091781" y="3336143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안채연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디자인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F63C18-D676-8365-1145-A3AB0B2D3676}"/>
              </a:ext>
            </a:extLst>
          </p:cNvPr>
          <p:cNvSpPr txBox="1"/>
          <p:nvPr/>
        </p:nvSpPr>
        <p:spPr>
          <a:xfrm>
            <a:off x="4251793" y="6026703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윤재경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개발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97C64C-BCBD-0367-032B-5BE3B8462B6A}"/>
              </a:ext>
            </a:extLst>
          </p:cNvPr>
          <p:cNvSpPr txBox="1"/>
          <p:nvPr/>
        </p:nvSpPr>
        <p:spPr>
          <a:xfrm>
            <a:off x="8121794" y="6046504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허건호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개발</a:t>
            </a:r>
            <a:endParaRPr kumimoji="1" lang="ko-Kore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A77E418-1477-1249-4087-7021056B0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9" y="1529206"/>
            <a:ext cx="1294730" cy="129473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CD45495-D12A-67CC-E8C9-9C36172C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761" y="1559547"/>
            <a:ext cx="1294730" cy="129473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4DDEC29-A14F-F2DF-8E53-FB72FCCA1C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48527" y="1397561"/>
            <a:ext cx="1466973" cy="146697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41FB609-E19F-F0D5-03D7-F05726B8A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77" y="4292589"/>
            <a:ext cx="1307123" cy="130712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1752B8E-942C-39AE-6396-6F333B0CC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163" y="4294802"/>
            <a:ext cx="1307123" cy="130712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F3BD0F9-91D1-7649-1B6C-962F913A8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337" y="4292588"/>
            <a:ext cx="1307123" cy="13071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972373B-D132-3FFA-0DF5-2210895865F4}"/>
              </a:ext>
            </a:extLst>
          </p:cNvPr>
          <p:cNvSpPr txBox="1"/>
          <p:nvPr/>
        </p:nvSpPr>
        <p:spPr>
          <a:xfrm>
            <a:off x="5868160" y="1511768"/>
            <a:ext cx="2247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기획 총괄 및 </a:t>
            </a:r>
            <a:endParaRPr kumimoji="1" lang="en-US" altLang="ko-KR" sz="1600" dirty="0"/>
          </a:p>
          <a:p>
            <a:r>
              <a:rPr kumimoji="1" lang="ko-KR" altLang="en-US" sz="1600" dirty="0"/>
              <a:t>디자인 기술서 등 작성</a:t>
            </a:r>
            <a:endParaRPr kumimoji="1" lang="en-US" altLang="ko-KR" sz="1600" dirty="0"/>
          </a:p>
          <a:p>
            <a:endParaRPr kumimoji="1" lang="en-US" altLang="ko-Kore-KR" sz="1600" dirty="0"/>
          </a:p>
          <a:p>
            <a:r>
              <a:rPr kumimoji="1" lang="ko-KR" altLang="en-US" sz="1600" dirty="0"/>
              <a:t>레벨디자인 진행</a:t>
            </a:r>
            <a:endParaRPr kumimoji="1" lang="en-US" altLang="ko-Kore-KR" sz="1600" dirty="0"/>
          </a:p>
          <a:p>
            <a:r>
              <a:rPr kumimoji="1" lang="ko-KR" altLang="en-US" sz="1600" dirty="0"/>
              <a:t>우주 이동 씬 구현</a:t>
            </a:r>
            <a:endParaRPr kumimoji="1" lang="en-US" altLang="ko-KR" sz="1600" dirty="0"/>
          </a:p>
          <a:p>
            <a:r>
              <a:rPr kumimoji="1" lang="ko-KR" altLang="en-US" sz="1600" dirty="0"/>
              <a:t>애니메이션 작업</a:t>
            </a:r>
            <a:endParaRPr kumimoji="1" lang="en-US" altLang="ko-KR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B1A7C8-7636-7682-5F88-904495488C0F}"/>
              </a:ext>
            </a:extLst>
          </p:cNvPr>
          <p:cNvSpPr txBox="1"/>
          <p:nvPr/>
        </p:nvSpPr>
        <p:spPr>
          <a:xfrm>
            <a:off x="2031312" y="4161319"/>
            <a:ext cx="19704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인터렉션</a:t>
            </a:r>
            <a:r>
              <a:rPr kumimoji="1" lang="ko-KR" altLang="en-US" sz="1600" dirty="0"/>
              <a:t> 구현 총괄</a:t>
            </a:r>
            <a:endParaRPr kumimoji="1" lang="en-US" altLang="ko-KR" sz="1600" dirty="0"/>
          </a:p>
          <a:p>
            <a:r>
              <a:rPr kumimoji="1" lang="en-US" altLang="ko-KR" sz="1600" dirty="0"/>
              <a:t>UI </a:t>
            </a:r>
            <a:r>
              <a:rPr kumimoji="1" lang="ko-KR" altLang="en-US" sz="1600" dirty="0"/>
              <a:t>서포트</a:t>
            </a:r>
            <a:endParaRPr kumimoji="1" lang="en-US" altLang="ko-KR" sz="1600" dirty="0"/>
          </a:p>
          <a:p>
            <a:r>
              <a:rPr kumimoji="1" lang="ko-KR" altLang="en-US" sz="1600" dirty="0"/>
              <a:t>애니메이션 작업</a:t>
            </a:r>
            <a:endParaRPr kumimoji="1" lang="en-US" altLang="ko-KR" sz="1600" dirty="0"/>
          </a:p>
          <a:p>
            <a:r>
              <a:rPr kumimoji="1" lang="ko-KR" altLang="en-US" sz="1600" dirty="0"/>
              <a:t>포탈 이동 구현</a:t>
            </a:r>
            <a:endParaRPr kumimoji="1" lang="en-US" altLang="ko-KR" sz="1600" dirty="0"/>
          </a:p>
          <a:p>
            <a:r>
              <a:rPr kumimoji="1" lang="ko-KR" altLang="en-US" sz="1600" dirty="0"/>
              <a:t>씬 연결</a:t>
            </a:r>
            <a:endParaRPr kumimoji="1" lang="en-US" altLang="ko-KR" sz="1600" dirty="0"/>
          </a:p>
          <a:p>
            <a:r>
              <a:rPr kumimoji="1" lang="ko-KR" altLang="en-US" sz="1600" dirty="0" err="1"/>
              <a:t>오큘러스</a:t>
            </a:r>
            <a:r>
              <a:rPr kumimoji="1" lang="ko-KR" altLang="en-US" sz="1600" dirty="0"/>
              <a:t> 빌드</a:t>
            </a:r>
            <a:endParaRPr kumimoji="1" lang="en-US" altLang="ko-KR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1A46CA-10BD-BA29-A3A6-DCDA51C32BB0}"/>
              </a:ext>
            </a:extLst>
          </p:cNvPr>
          <p:cNvSpPr txBox="1"/>
          <p:nvPr/>
        </p:nvSpPr>
        <p:spPr>
          <a:xfrm>
            <a:off x="270147" y="583784"/>
            <a:ext cx="1415772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업무분장</a:t>
            </a:r>
            <a:endParaRPr lang="en-US" altLang="ko-KR" sz="24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5CA3D5-BE32-4ACB-4CE9-BE830CBA3B75}"/>
              </a:ext>
            </a:extLst>
          </p:cNvPr>
          <p:cNvSpPr txBox="1"/>
          <p:nvPr/>
        </p:nvSpPr>
        <p:spPr>
          <a:xfrm>
            <a:off x="9930607" y="1677490"/>
            <a:ext cx="19704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캐릭터</a:t>
            </a:r>
            <a:r>
              <a:rPr kumimoji="1" lang="ko-KR" altLang="en-US" sz="1600" dirty="0"/>
              <a:t> 모델링</a:t>
            </a:r>
            <a:endParaRPr kumimoji="1" lang="en-US" altLang="ko-KR" sz="1600" dirty="0"/>
          </a:p>
          <a:p>
            <a:endParaRPr kumimoji="1" lang="en-US" altLang="ko-Kore-KR" sz="1600" dirty="0"/>
          </a:p>
          <a:p>
            <a:r>
              <a:rPr kumimoji="1" lang="ko-KR" altLang="en-US" sz="1600" dirty="0"/>
              <a:t>시나리오 및 디자인</a:t>
            </a:r>
            <a:endParaRPr kumimoji="1" lang="en-US" altLang="ko-KR" sz="1600" dirty="0"/>
          </a:p>
          <a:p>
            <a:r>
              <a:rPr kumimoji="1" lang="ko-KR" altLang="en-US" sz="1600" dirty="0"/>
              <a:t>기술서 등에 대한</a:t>
            </a:r>
            <a:endParaRPr kumimoji="1" lang="en-US" altLang="ko-KR" sz="1600" dirty="0"/>
          </a:p>
          <a:p>
            <a:r>
              <a:rPr kumimoji="1" lang="ko-KR" altLang="en-US" sz="1600" dirty="0"/>
              <a:t>피드백 및 수정</a:t>
            </a:r>
            <a:endParaRPr kumimoji="1" lang="en-US" altLang="ko-KR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078CC9-03EB-2236-A45F-4D49B107FFF7}"/>
              </a:ext>
            </a:extLst>
          </p:cNvPr>
          <p:cNvSpPr txBox="1"/>
          <p:nvPr/>
        </p:nvSpPr>
        <p:spPr>
          <a:xfrm>
            <a:off x="5965935" y="3966533"/>
            <a:ext cx="190418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UI </a:t>
            </a:r>
            <a:r>
              <a:rPr kumimoji="1" lang="ko-KR" altLang="en-US" sz="1600" dirty="0"/>
              <a:t>총괄</a:t>
            </a:r>
            <a:endParaRPr kumimoji="1" lang="en-US" altLang="ko-KR" sz="1600" dirty="0"/>
          </a:p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메뉴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지구별</a:t>
            </a:r>
            <a:r>
              <a:rPr kumimoji="1" lang="en-US" altLang="ko-KR" sz="1600" dirty="0"/>
              <a:t>, </a:t>
            </a:r>
            <a:r>
              <a:rPr kumimoji="1" lang="ko-KR" altLang="en-US" sz="1600" dirty="0" err="1"/>
              <a:t>공룡별</a:t>
            </a:r>
            <a:r>
              <a:rPr kumimoji="1" lang="en-US" altLang="ko-KR" sz="1600" dirty="0"/>
              <a:t>, </a:t>
            </a:r>
            <a:r>
              <a:rPr kumimoji="1" lang="ko-KR" altLang="en-US" sz="1600" dirty="0" err="1"/>
              <a:t>사막별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게임 오프닝 </a:t>
            </a:r>
            <a:r>
              <a:rPr kumimoji="1" lang="en-US" altLang="ko-KR" sz="1600" dirty="0"/>
              <a:t>UI</a:t>
            </a:r>
            <a:r>
              <a:rPr kumimoji="1" lang="ko-KR" altLang="en-US" sz="1600" dirty="0"/>
              <a:t> 등</a:t>
            </a:r>
            <a:r>
              <a:rPr kumimoji="1" lang="en-US" altLang="ko-KR" sz="1600" dirty="0"/>
              <a:t>)</a:t>
            </a:r>
          </a:p>
          <a:p>
            <a:r>
              <a:rPr kumimoji="1" lang="ko-KR" altLang="en-US" sz="1600" dirty="0"/>
              <a:t>씬 연결</a:t>
            </a:r>
            <a:endParaRPr kumimoji="1" lang="en-US" altLang="ko-KR" sz="1600" dirty="0"/>
          </a:p>
          <a:p>
            <a:r>
              <a:rPr kumimoji="1" lang="ko-KR" altLang="en-US" sz="1600" dirty="0" err="1"/>
              <a:t>오큘러스</a:t>
            </a:r>
            <a:r>
              <a:rPr kumimoji="1" lang="ko-KR" altLang="en-US" sz="1600" dirty="0"/>
              <a:t> 빌드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ore-KR" sz="1600" dirty="0"/>
              <a:t>TTS </a:t>
            </a:r>
            <a:r>
              <a:rPr kumimoji="1" lang="ko-KR" altLang="en-US" sz="1600" dirty="0"/>
              <a:t>적용</a:t>
            </a:r>
            <a:endParaRPr kumimoji="1" lang="en-US" altLang="ko-KR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7153DD-D749-B021-9473-0FF769139D12}"/>
              </a:ext>
            </a:extLst>
          </p:cNvPr>
          <p:cNvSpPr txBox="1"/>
          <p:nvPr/>
        </p:nvSpPr>
        <p:spPr>
          <a:xfrm>
            <a:off x="2045601" y="1535456"/>
            <a:ext cx="19704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기획 아이디어 회의</a:t>
            </a:r>
            <a:endParaRPr kumimoji="1" lang="en-US" altLang="ko-KR" sz="1600" dirty="0"/>
          </a:p>
          <a:p>
            <a:endParaRPr kumimoji="1" lang="en-US" altLang="ko-Kore-KR" sz="1600" dirty="0"/>
          </a:p>
          <a:p>
            <a:r>
              <a:rPr kumimoji="1" lang="ko-KR" altLang="en-US" sz="1600" dirty="0"/>
              <a:t>레벨디자인 진행</a:t>
            </a:r>
            <a:endParaRPr kumimoji="1" lang="en-US" altLang="ko-KR" sz="1600" dirty="0"/>
          </a:p>
          <a:p>
            <a:r>
              <a:rPr kumimoji="1" lang="ko-Kore-KR" altLang="en-US" sz="1600" dirty="0"/>
              <a:t>화면</a:t>
            </a:r>
            <a:r>
              <a:rPr kumimoji="1" lang="ko-KR" altLang="en-US" sz="1600" dirty="0"/>
              <a:t> 전환 구현</a:t>
            </a:r>
            <a:endParaRPr kumimoji="1" lang="en-US" altLang="ko-KR" sz="1600" dirty="0"/>
          </a:p>
          <a:p>
            <a:r>
              <a:rPr kumimoji="1" lang="ko-KR" altLang="en-US" sz="1600" dirty="0"/>
              <a:t>최적화 진행</a:t>
            </a:r>
            <a:endParaRPr kumimoji="1" lang="ko-Kore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C01645-CF09-4DD4-2074-EEA5656CAAF1}"/>
              </a:ext>
            </a:extLst>
          </p:cNvPr>
          <p:cNvSpPr txBox="1"/>
          <p:nvPr/>
        </p:nvSpPr>
        <p:spPr>
          <a:xfrm>
            <a:off x="10012312" y="4358932"/>
            <a:ext cx="14879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인터렉션</a:t>
            </a:r>
            <a:r>
              <a:rPr kumimoji="1" lang="ko-KR" altLang="en-US" sz="1600" dirty="0"/>
              <a:t> 구현</a:t>
            </a:r>
            <a:endParaRPr kumimoji="1" lang="en-US" altLang="ko-KR" sz="1600" dirty="0"/>
          </a:p>
          <a:p>
            <a:r>
              <a:rPr kumimoji="1" lang="ko-KR" altLang="en-US" sz="1600" dirty="0" err="1"/>
              <a:t>컷신</a:t>
            </a:r>
            <a:r>
              <a:rPr kumimoji="1" lang="ko-KR" altLang="en-US" sz="1600"/>
              <a:t> 개발</a:t>
            </a:r>
            <a:endParaRPr kumimoji="1" lang="en-US" altLang="ko-KR" sz="1600" dirty="0"/>
          </a:p>
          <a:p>
            <a:r>
              <a:rPr kumimoji="1" lang="ko-KR" altLang="en-US" sz="1600" dirty="0"/>
              <a:t>씬 연결</a:t>
            </a:r>
            <a:endParaRPr kumimoji="1" lang="en-US" altLang="ko-Kore-KR" sz="1600" dirty="0"/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TTS</a:t>
            </a:r>
            <a:r>
              <a:rPr kumimoji="1" lang="ko-KR" altLang="en-US" sz="1600" dirty="0"/>
              <a:t>작업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34414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</a:t>
            </a:r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수행방법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811" y="554201"/>
            <a:ext cx="2864887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수행 일정</a:t>
            </a:r>
            <a:endParaRPr lang="en-US" altLang="ko-KR" sz="24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5A796F-C596-7770-1528-6F39417F7D52}"/>
              </a:ext>
            </a:extLst>
          </p:cNvPr>
          <p:cNvSpPr/>
          <p:nvPr/>
        </p:nvSpPr>
        <p:spPr>
          <a:xfrm>
            <a:off x="6365029" y="1207903"/>
            <a:ext cx="103164" cy="5150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D7BD6C-B4DD-2C7F-48F1-1C210A6581A3}"/>
              </a:ext>
            </a:extLst>
          </p:cNvPr>
          <p:cNvSpPr/>
          <p:nvPr/>
        </p:nvSpPr>
        <p:spPr>
          <a:xfrm>
            <a:off x="630261" y="1207903"/>
            <a:ext cx="103164" cy="51500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1BD2F2-A52B-304F-0B13-6FC793B72156}"/>
              </a:ext>
            </a:extLst>
          </p:cNvPr>
          <p:cNvSpPr txBox="1"/>
          <p:nvPr/>
        </p:nvSpPr>
        <p:spPr>
          <a:xfrm>
            <a:off x="955738" y="1872881"/>
            <a:ext cx="475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9/21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 </a:t>
            </a:r>
            <a:r>
              <a:rPr kumimoji="1" lang="en-US" altLang="ko-KR" dirty="0"/>
              <a:t>/19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프로젝트 주제</a:t>
            </a:r>
            <a:r>
              <a:rPr kumimoji="1" lang="en-US" altLang="ko-KR" dirty="0"/>
              <a:t>/</a:t>
            </a:r>
            <a:r>
              <a:rPr kumimoji="1" lang="ko-KR" altLang="en-US" dirty="0"/>
              <a:t>컨셉트 회의 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846652-0E23-6A2D-FD0B-E7B166569F41}"/>
              </a:ext>
            </a:extLst>
          </p:cNvPr>
          <p:cNvSpPr txBox="1"/>
          <p:nvPr/>
        </p:nvSpPr>
        <p:spPr>
          <a:xfrm>
            <a:off x="956500" y="2627050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9/21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9/27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사전 조사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04B8C6-CFC2-CAC2-A30A-93E84AA0A882}"/>
              </a:ext>
            </a:extLst>
          </p:cNvPr>
          <p:cNvSpPr txBox="1"/>
          <p:nvPr/>
        </p:nvSpPr>
        <p:spPr>
          <a:xfrm>
            <a:off x="956500" y="3396723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9/28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10/4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현장 조사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10905-E8F5-8CDC-A626-60BA67B2A49D}"/>
              </a:ext>
            </a:extLst>
          </p:cNvPr>
          <p:cNvSpPr txBox="1"/>
          <p:nvPr/>
        </p:nvSpPr>
        <p:spPr>
          <a:xfrm>
            <a:off x="956500" y="4166397"/>
            <a:ext cx="36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10/5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10/19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콘텐츠 컨셉 확정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DDA8D2-5150-1406-E29E-1E25443D96CB}"/>
              </a:ext>
            </a:extLst>
          </p:cNvPr>
          <p:cNvSpPr txBox="1"/>
          <p:nvPr/>
        </p:nvSpPr>
        <p:spPr>
          <a:xfrm>
            <a:off x="955738" y="4936070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10/19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11/1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시나리오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세계관 작성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075927-48FB-9213-E5D6-383A1D58EF56}"/>
              </a:ext>
            </a:extLst>
          </p:cNvPr>
          <p:cNvSpPr txBox="1"/>
          <p:nvPr/>
        </p:nvSpPr>
        <p:spPr>
          <a:xfrm>
            <a:off x="966527" y="1207904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9/21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프로젝트 시작 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6FC4F7-17B4-7854-02C5-9A5BCC5EACB6}"/>
              </a:ext>
            </a:extLst>
          </p:cNvPr>
          <p:cNvSpPr txBox="1"/>
          <p:nvPr/>
        </p:nvSpPr>
        <p:spPr>
          <a:xfrm>
            <a:off x="1003556" y="5690239"/>
            <a:ext cx="476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1/2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11/8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캐릭터 및 디자인 리소스 기술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980953-0C35-B2D3-5E53-3BE3A91A61AC}"/>
              </a:ext>
            </a:extLst>
          </p:cNvPr>
          <p:cNvSpPr txBox="1"/>
          <p:nvPr/>
        </p:nvSpPr>
        <p:spPr>
          <a:xfrm>
            <a:off x="6887369" y="1433314"/>
            <a:ext cx="4398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1/9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11/15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최종 디자인 기술서 완성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	</a:t>
            </a:r>
            <a:r>
              <a:rPr kumimoji="1" lang="ko-KR" altLang="en-US" dirty="0"/>
              <a:t>         개발 시작  </a:t>
            </a:r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3AE35F-04FE-50A6-D3D8-92523BF99424}"/>
              </a:ext>
            </a:extLst>
          </p:cNvPr>
          <p:cNvSpPr txBox="1"/>
          <p:nvPr/>
        </p:nvSpPr>
        <p:spPr>
          <a:xfrm>
            <a:off x="6852624" y="2389612"/>
            <a:ext cx="5226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1/16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11/22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인터렉션</a:t>
            </a:r>
            <a:r>
              <a:rPr kumimoji="1" lang="ko-KR" altLang="en-US" dirty="0"/>
              <a:t> 구현 및 </a:t>
            </a:r>
            <a:r>
              <a:rPr kumimoji="1" lang="en-US" altLang="ko-KR" dirty="0"/>
              <a:t>UI </a:t>
            </a:r>
            <a:r>
              <a:rPr kumimoji="1" lang="ko-KR" altLang="en-US" dirty="0"/>
              <a:t>제작 시작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	</a:t>
            </a:r>
            <a:r>
              <a:rPr kumimoji="1" lang="ko-KR" altLang="en-US" dirty="0"/>
              <a:t>          레벨디자인 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FBDE8A-8C38-5F38-6983-1B9F50401B9A}"/>
              </a:ext>
            </a:extLst>
          </p:cNvPr>
          <p:cNvSpPr txBox="1"/>
          <p:nvPr/>
        </p:nvSpPr>
        <p:spPr>
          <a:xfrm>
            <a:off x="6852624" y="3351577"/>
            <a:ext cx="5016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1/23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11/29. :</a:t>
            </a:r>
            <a:r>
              <a:rPr kumimoji="1" lang="ko-KR" altLang="en-US" dirty="0"/>
              <a:t>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제작 진행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인터렉션</a:t>
            </a:r>
            <a:r>
              <a:rPr kumimoji="1" lang="ko-KR" altLang="en-US" dirty="0"/>
              <a:t> 추가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	</a:t>
            </a:r>
            <a:r>
              <a:rPr kumimoji="1" lang="ko-KR" altLang="en-US" dirty="0"/>
              <a:t>           </a:t>
            </a:r>
            <a:r>
              <a:rPr kumimoji="1" lang="en-US" altLang="ko-KR" dirty="0"/>
              <a:t>TTS </a:t>
            </a:r>
            <a:r>
              <a:rPr kumimoji="1" lang="ko-KR" altLang="en-US" dirty="0"/>
              <a:t>실험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레벨디자인 완성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9A67C1-B868-0DC5-5728-3C78DC45B2E1}"/>
              </a:ext>
            </a:extLst>
          </p:cNvPr>
          <p:cNvSpPr txBox="1"/>
          <p:nvPr/>
        </p:nvSpPr>
        <p:spPr>
          <a:xfrm>
            <a:off x="6852624" y="4317519"/>
            <a:ext cx="460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1/30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12/06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</a:t>
            </a:r>
            <a:r>
              <a:rPr kumimoji="1" lang="ko-KR" altLang="en-US" dirty="0" err="1"/>
              <a:t>에니메이션</a:t>
            </a:r>
            <a:r>
              <a:rPr kumimoji="1" lang="ko-KR" altLang="en-US" dirty="0"/>
              <a:t> 적용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UI </a:t>
            </a:r>
            <a:r>
              <a:rPr kumimoji="1" lang="ko-KR" altLang="en-US" dirty="0"/>
              <a:t>수정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2AEC1E-1E44-FF56-43E4-4D97CB18A1A1}"/>
              </a:ext>
            </a:extLst>
          </p:cNvPr>
          <p:cNvSpPr txBox="1"/>
          <p:nvPr/>
        </p:nvSpPr>
        <p:spPr>
          <a:xfrm>
            <a:off x="6852624" y="5040354"/>
            <a:ext cx="480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2/7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12/14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TTS</a:t>
            </a:r>
            <a:r>
              <a:rPr kumimoji="1" lang="ko-KR" altLang="en-US" dirty="0"/>
              <a:t>작업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UI </a:t>
            </a:r>
            <a:r>
              <a:rPr kumimoji="1" lang="ko-KR" altLang="en-US" dirty="0"/>
              <a:t>완성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이동 구현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	</a:t>
            </a:r>
            <a:r>
              <a:rPr kumimoji="1" lang="ko-KR" altLang="en-US" dirty="0"/>
              <a:t>         장면 연결 및 빌드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5307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</a:t>
            </a:r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수행방법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937" y="577468"/>
            <a:ext cx="6269665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수행에 있어서 문제점 및 해결방안</a:t>
            </a:r>
            <a:endParaRPr lang="en-US" altLang="ko-KR" sz="24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C31E40D-00F3-37DA-7477-5224F2F96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1284649"/>
            <a:ext cx="1689159" cy="168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65A6DA-8BEF-25B0-C602-9BA40652B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433" y="1489413"/>
            <a:ext cx="1689160" cy="1689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7E839D-25BB-2CBA-4E1E-12C9E880E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42" y="1370508"/>
            <a:ext cx="1689160" cy="1689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14B4A6-5094-7464-A2C5-23062C4E2D26}"/>
              </a:ext>
            </a:extLst>
          </p:cNvPr>
          <p:cNvSpPr txBox="1"/>
          <p:nvPr/>
        </p:nvSpPr>
        <p:spPr>
          <a:xfrm>
            <a:off x="5609848" y="3059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협업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825DB-C3FF-9B9A-3F7B-8BF67F4C4B06}"/>
              </a:ext>
            </a:extLst>
          </p:cNvPr>
          <p:cNvSpPr txBox="1"/>
          <p:nvPr/>
        </p:nvSpPr>
        <p:spPr>
          <a:xfrm>
            <a:off x="1571222" y="3059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모델링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13433-5E57-51E5-DD54-1F77FE91D8DB}"/>
              </a:ext>
            </a:extLst>
          </p:cNvPr>
          <p:cNvSpPr txBox="1"/>
          <p:nvPr/>
        </p:nvSpPr>
        <p:spPr>
          <a:xfrm>
            <a:off x="9523900" y="3059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개발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8E82CC-246A-CF11-37A7-B4858773D993}"/>
              </a:ext>
            </a:extLst>
          </p:cNvPr>
          <p:cNvSpPr/>
          <p:nvPr/>
        </p:nvSpPr>
        <p:spPr>
          <a:xfrm>
            <a:off x="643811" y="3614738"/>
            <a:ext cx="2999853" cy="888089"/>
          </a:xfrm>
          <a:prstGeom prst="rect">
            <a:avLst/>
          </a:prstGeom>
          <a:solidFill>
            <a:schemeClr val="accent3">
              <a:lumMod val="40000"/>
              <a:lumOff val="60000"/>
              <a:alpha val="457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KR" altLang="en-US" sz="1700" dirty="0">
                <a:solidFill>
                  <a:schemeClr val="tx1"/>
                </a:solidFill>
              </a:rPr>
              <a:t>모델링</a:t>
            </a:r>
            <a:r>
              <a:rPr kumimoji="1" lang="ko-KR" altLang="en-US" sz="1700" dirty="0">
                <a:solidFill>
                  <a:schemeClr val="tx1"/>
                </a:solidFill>
              </a:rPr>
              <a:t> 파일과 유니티가 충돌해 </a:t>
            </a:r>
            <a:r>
              <a:rPr kumimoji="1" lang="en-US" altLang="ko-KR" sz="1700" dirty="0">
                <a:solidFill>
                  <a:schemeClr val="tx1"/>
                </a:solidFill>
              </a:rPr>
              <a:t>import</a:t>
            </a:r>
            <a:r>
              <a:rPr kumimoji="1" lang="ko-KR" altLang="en-US" sz="1700" dirty="0">
                <a:solidFill>
                  <a:schemeClr val="tx1"/>
                </a:solidFill>
              </a:rPr>
              <a:t>가 안되는 문제 발생</a:t>
            </a:r>
            <a:endParaRPr kumimoji="1" lang="en-US" altLang="ko-KR" sz="17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2C1F04-8640-9692-18DD-55BAA2AF6215}"/>
              </a:ext>
            </a:extLst>
          </p:cNvPr>
          <p:cNvSpPr/>
          <p:nvPr/>
        </p:nvSpPr>
        <p:spPr>
          <a:xfrm>
            <a:off x="643810" y="4958019"/>
            <a:ext cx="2999853" cy="1274735"/>
          </a:xfrm>
          <a:prstGeom prst="rect">
            <a:avLst/>
          </a:prstGeom>
          <a:solidFill>
            <a:schemeClr val="bg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/>
              <a:t>c4d</a:t>
            </a:r>
            <a:r>
              <a:rPr kumimoji="1" lang="ko-KR" altLang="en-US" dirty="0"/>
              <a:t>와 유니티 간 호환성을 고려해 파일 변환 작업 진행</a:t>
            </a:r>
            <a:endParaRPr kumimoji="1"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1C77E7-B9E1-2763-4831-595D6D520BB9}"/>
              </a:ext>
            </a:extLst>
          </p:cNvPr>
          <p:cNvSpPr txBox="1"/>
          <p:nvPr/>
        </p:nvSpPr>
        <p:spPr>
          <a:xfrm>
            <a:off x="585783" y="3345999"/>
            <a:ext cx="9097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chemeClr val="accent2">
                    <a:lumMod val="75000"/>
                  </a:schemeClr>
                </a:solidFill>
              </a:rPr>
              <a:t>Problem</a:t>
            </a:r>
            <a:endParaRPr kumimoji="1" lang="ko-Kore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2EBA0-8750-CFE0-5395-2BFD6CA7EA19}"/>
              </a:ext>
            </a:extLst>
          </p:cNvPr>
          <p:cNvSpPr txBox="1"/>
          <p:nvPr/>
        </p:nvSpPr>
        <p:spPr>
          <a:xfrm>
            <a:off x="585783" y="4644750"/>
            <a:ext cx="9028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kumimoji="1" lang="ko-Kore-KR" altLang="en-US" sz="1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2B1142-D050-B0F4-36B3-DCEF2E764090}"/>
              </a:ext>
            </a:extLst>
          </p:cNvPr>
          <p:cNvSpPr/>
          <p:nvPr/>
        </p:nvSpPr>
        <p:spPr>
          <a:xfrm>
            <a:off x="4596073" y="3658316"/>
            <a:ext cx="2999853" cy="680635"/>
          </a:xfrm>
          <a:prstGeom prst="rect">
            <a:avLst/>
          </a:prstGeom>
          <a:solidFill>
            <a:schemeClr val="accent3">
              <a:lumMod val="40000"/>
              <a:lumOff val="60000"/>
              <a:alpha val="457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ysClr val="windowText" lastClr="000000"/>
                </a:solidFill>
              </a:rPr>
              <a:t>Git</a:t>
            </a:r>
            <a:r>
              <a:rPr kumimoji="1" lang="ko-KR" altLang="en-US" dirty="0" err="1">
                <a:solidFill>
                  <a:sysClr val="windowText" lastClr="000000"/>
                </a:solidFill>
              </a:rPr>
              <a:t>으로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</a:t>
            </a:r>
            <a:r>
              <a:rPr kumimoji="1" lang="ko-Kore-KR" altLang="en-US" dirty="0">
                <a:solidFill>
                  <a:sysClr val="windowText" lastClr="000000"/>
                </a:solidFill>
              </a:rPr>
              <a:t>합치는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과정에서 발생한 다수의 충돌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1E0393-AD92-5D13-D897-A4EAB981E808}"/>
              </a:ext>
            </a:extLst>
          </p:cNvPr>
          <p:cNvSpPr/>
          <p:nvPr/>
        </p:nvSpPr>
        <p:spPr>
          <a:xfrm>
            <a:off x="4596072" y="5001597"/>
            <a:ext cx="2999853" cy="1274735"/>
          </a:xfrm>
          <a:prstGeom prst="rect">
            <a:avLst/>
          </a:prstGeom>
          <a:solidFill>
            <a:schemeClr val="bg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/>
              <a:t>각자 구현한 내용을 패키지로 만들어 백업 진행한 컴퓨터 안에서 이를 합침으로써 </a:t>
            </a:r>
            <a:r>
              <a:rPr kumimoji="1" lang="ko-KR" altLang="en-US" dirty="0" err="1"/>
              <a:t>재구현</a:t>
            </a:r>
            <a:endParaRPr kumimoji="1"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A46E1-AC5B-8BBF-A155-4A8385369D81}"/>
              </a:ext>
            </a:extLst>
          </p:cNvPr>
          <p:cNvSpPr txBox="1"/>
          <p:nvPr/>
        </p:nvSpPr>
        <p:spPr>
          <a:xfrm>
            <a:off x="4538045" y="3389577"/>
            <a:ext cx="9097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chemeClr val="accent2">
                    <a:lumMod val="75000"/>
                  </a:schemeClr>
                </a:solidFill>
              </a:rPr>
              <a:t>Problem</a:t>
            </a:r>
            <a:endParaRPr kumimoji="1" lang="ko-Kore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F119DA-5F93-31F4-5F75-2E144B8D2F38}"/>
              </a:ext>
            </a:extLst>
          </p:cNvPr>
          <p:cNvSpPr txBox="1"/>
          <p:nvPr/>
        </p:nvSpPr>
        <p:spPr>
          <a:xfrm>
            <a:off x="4538045" y="4688328"/>
            <a:ext cx="9028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kumimoji="1" lang="ko-Kore-KR" altLang="en-US" sz="1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DFCFE9-E8A7-C79E-EFDC-8322EE705C0B}"/>
              </a:ext>
            </a:extLst>
          </p:cNvPr>
          <p:cNvSpPr/>
          <p:nvPr/>
        </p:nvSpPr>
        <p:spPr>
          <a:xfrm>
            <a:off x="8555260" y="3614738"/>
            <a:ext cx="2999853" cy="923330"/>
          </a:xfrm>
          <a:prstGeom prst="rect">
            <a:avLst/>
          </a:prstGeom>
          <a:solidFill>
            <a:schemeClr val="accent3">
              <a:lumMod val="40000"/>
              <a:lumOff val="60000"/>
              <a:alpha val="457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VR</a:t>
            </a:r>
            <a:r>
              <a:rPr kumimoji="1" lang="ko-KR" altLang="en-US" dirty="0">
                <a:solidFill>
                  <a:schemeClr val="tx1"/>
                </a:solidFill>
              </a:rPr>
              <a:t>콘텐츠 제작이기에 </a:t>
            </a:r>
            <a:r>
              <a:rPr kumimoji="1" lang="en-US" altLang="ko-KR" dirty="0">
                <a:solidFill>
                  <a:schemeClr val="tx1"/>
                </a:solidFill>
              </a:rPr>
              <a:t>2D</a:t>
            </a:r>
            <a:r>
              <a:rPr kumimoji="1" lang="ko-KR" altLang="en-US" dirty="0">
                <a:solidFill>
                  <a:schemeClr val="tx1"/>
                </a:solidFill>
              </a:rPr>
              <a:t>와 다른</a:t>
            </a:r>
            <a:r>
              <a:rPr kumimoji="1" lang="en-US" altLang="ko-KR" dirty="0">
                <a:solidFill>
                  <a:schemeClr val="tx1"/>
                </a:solidFill>
              </a:rPr>
              <a:t>UI</a:t>
            </a:r>
            <a:r>
              <a:rPr kumimoji="1" lang="ko-KR" altLang="en-US" dirty="0">
                <a:solidFill>
                  <a:schemeClr val="tx1"/>
                </a:solidFill>
              </a:rPr>
              <a:t> 위치 배치가 까다로운 문제 직면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84EB5DF-D8CF-CFC1-2F4E-53F0B1CFC13D}"/>
              </a:ext>
            </a:extLst>
          </p:cNvPr>
          <p:cNvSpPr/>
          <p:nvPr/>
        </p:nvSpPr>
        <p:spPr>
          <a:xfrm>
            <a:off x="8555259" y="4958019"/>
            <a:ext cx="2999853" cy="1274735"/>
          </a:xfrm>
          <a:prstGeom prst="rect">
            <a:avLst/>
          </a:prstGeom>
          <a:solidFill>
            <a:schemeClr val="bg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/>
              <a:t>직접 </a:t>
            </a:r>
            <a:r>
              <a:rPr kumimoji="1" lang="en-US" altLang="ko-KR" dirty="0"/>
              <a:t>VR</a:t>
            </a:r>
            <a:r>
              <a:rPr kumimoji="1" lang="ko-KR" altLang="en-US" dirty="0"/>
              <a:t>을 착용하며 사용자의 시선에서 재배치하였다</a:t>
            </a:r>
            <a:r>
              <a:rPr kumimoji="1" lang="en-US" altLang="ko-KR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D72485-DD49-7341-E69E-B4D8C52C646F}"/>
              </a:ext>
            </a:extLst>
          </p:cNvPr>
          <p:cNvSpPr txBox="1"/>
          <p:nvPr/>
        </p:nvSpPr>
        <p:spPr>
          <a:xfrm>
            <a:off x="8497232" y="3345999"/>
            <a:ext cx="9097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chemeClr val="accent2">
                    <a:lumMod val="75000"/>
                  </a:schemeClr>
                </a:solidFill>
              </a:rPr>
              <a:t>Problem</a:t>
            </a:r>
            <a:endParaRPr kumimoji="1" lang="ko-Kore-KR" altLang="en-US" sz="1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BF9D14-7B66-E344-0BE4-55212A3C69C3}"/>
              </a:ext>
            </a:extLst>
          </p:cNvPr>
          <p:cNvSpPr txBox="1"/>
          <p:nvPr/>
        </p:nvSpPr>
        <p:spPr>
          <a:xfrm>
            <a:off x="8497232" y="4644750"/>
            <a:ext cx="9028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kumimoji="1" lang="ko-Kore-KR" altLang="en-US" sz="1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683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1BC2B2-2FE3-7F6C-8B03-537A85E7AED2}"/>
              </a:ext>
            </a:extLst>
          </p:cNvPr>
          <p:cNvSpPr/>
          <p:nvPr/>
        </p:nvSpPr>
        <p:spPr>
          <a:xfrm>
            <a:off x="509421" y="5260371"/>
            <a:ext cx="5248442" cy="877163"/>
          </a:xfrm>
          <a:prstGeom prst="rect">
            <a:avLst/>
          </a:prstGeom>
          <a:solidFill>
            <a:schemeClr val="accent6">
              <a:lumMod val="20000"/>
              <a:lumOff val="80000"/>
              <a:alpha val="2975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기대효과 및 </a:t>
            </a:r>
            <a:r>
              <a:rPr lang="ko-KR" altLang="en-US" sz="20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활용분야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AF77F-0F84-4E65-AD5D-C46DD818A959}"/>
              </a:ext>
            </a:extLst>
          </p:cNvPr>
          <p:cNvSpPr txBox="1"/>
          <p:nvPr/>
        </p:nvSpPr>
        <p:spPr>
          <a:xfrm>
            <a:off x="322811" y="521475"/>
            <a:ext cx="968961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기대효과</a:t>
            </a:r>
            <a:endParaRPr lang="en-US" altLang="ko-KR" dirty="0">
              <a:solidFill>
                <a:srgbClr val="0070C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9A10E-33AB-E3D3-0923-961F0296B83A}"/>
              </a:ext>
            </a:extLst>
          </p:cNvPr>
          <p:cNvSpPr txBox="1"/>
          <p:nvPr/>
        </p:nvSpPr>
        <p:spPr>
          <a:xfrm>
            <a:off x="509421" y="3872073"/>
            <a:ext cx="5071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ore-KR" sz="1800" kern="1000" dirty="0">
                <a:solidFill>
                  <a:schemeClr val="tx1"/>
                </a:solidFill>
                <a:effectLst/>
              </a:rPr>
              <a:t>단순히 책을 읽어 주는 것이 아</a:t>
            </a:r>
            <a:r>
              <a:rPr lang="ko-KR" altLang="en-US" sz="1800" kern="1000" dirty="0">
                <a:solidFill>
                  <a:schemeClr val="tx1"/>
                </a:solidFill>
                <a:effectLst/>
              </a:rPr>
              <a:t>니기에 아이들은</a:t>
            </a:r>
            <a:r>
              <a:rPr lang="ko-KR" altLang="ko-Kore-KR" sz="1800" kern="1000" dirty="0">
                <a:solidFill>
                  <a:schemeClr val="tx1"/>
                </a:solidFill>
                <a:effectLst/>
              </a:rPr>
              <a:t> 직접 책</a:t>
            </a:r>
            <a:r>
              <a:rPr lang="ko-Kore-KR" altLang="en-US" sz="1800" kern="1000" dirty="0">
                <a:solidFill>
                  <a:schemeClr val="tx1"/>
                </a:solidFill>
                <a:effectLst/>
              </a:rPr>
              <a:t> </a:t>
            </a:r>
            <a:r>
              <a:rPr lang="ko-KR" altLang="ko-Kore-KR" sz="1800" kern="1000" dirty="0">
                <a:solidFill>
                  <a:schemeClr val="tx1"/>
                </a:solidFill>
                <a:effectLst/>
              </a:rPr>
              <a:t>속의 인물이 되고 그 안의 사건을 경험</a:t>
            </a:r>
            <a:r>
              <a:rPr lang="ko-KR" altLang="en-US" sz="1800" kern="1000" dirty="0">
                <a:solidFill>
                  <a:schemeClr val="tx1"/>
                </a:solidFill>
                <a:effectLst/>
              </a:rPr>
              <a:t>하게 됨</a:t>
            </a:r>
            <a:endParaRPr lang="en-US" altLang="ko-KR" sz="1800" kern="1000" dirty="0">
              <a:solidFill>
                <a:schemeClr val="tx1"/>
              </a:solidFill>
              <a:effectLst/>
            </a:endParaRPr>
          </a:p>
          <a:p>
            <a:pPr algn="ctr"/>
            <a:endParaRPr lang="en-US" altLang="ko-KR" sz="1800" kern="1000" dirty="0">
              <a:solidFill>
                <a:schemeClr val="tx1"/>
              </a:solidFill>
              <a:effectLst/>
            </a:endParaRPr>
          </a:p>
          <a:p>
            <a:pPr algn="ctr"/>
            <a:endParaRPr lang="en-US" altLang="ko-KR" sz="1800" kern="1000" dirty="0">
              <a:solidFill>
                <a:schemeClr val="tx1"/>
              </a:solidFill>
              <a:effectLst/>
            </a:endParaRPr>
          </a:p>
          <a:p>
            <a:pPr algn="ctr"/>
            <a:r>
              <a:rPr lang="ko-KR" altLang="ko-Kore-KR" sz="1800" kern="1000" dirty="0">
                <a:solidFill>
                  <a:schemeClr val="tx1"/>
                </a:solidFill>
                <a:effectLst/>
              </a:rPr>
              <a:t>책에 대한 흥미를 높일 뿐 만</a:t>
            </a:r>
            <a:r>
              <a:rPr lang="ko-Kore-KR" altLang="en-US" sz="1800" kern="1000" dirty="0">
                <a:solidFill>
                  <a:schemeClr val="tx1"/>
                </a:solidFill>
                <a:effectLst/>
              </a:rPr>
              <a:t> 아니라</a:t>
            </a:r>
            <a:r>
              <a:rPr lang="ko-KR" altLang="ko-Kore-KR" sz="1800" kern="10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ko-KR" sz="1800" kern="1000" dirty="0">
                <a:solidFill>
                  <a:schemeClr val="tx1"/>
                </a:solidFill>
                <a:effectLst/>
              </a:rPr>
              <a:t>“</a:t>
            </a:r>
            <a:r>
              <a:rPr lang="ko-KR" altLang="ko-Kore-KR" sz="1800" kern="1000" dirty="0" err="1">
                <a:solidFill>
                  <a:schemeClr val="tx1"/>
                </a:solidFill>
                <a:effectLst/>
              </a:rPr>
              <a:t>어린왕자</a:t>
            </a:r>
            <a:r>
              <a:rPr lang="en-US" altLang="ko-KR" sz="1800" kern="1000" dirty="0">
                <a:solidFill>
                  <a:schemeClr val="tx1"/>
                </a:solidFill>
                <a:effectLst/>
              </a:rPr>
              <a:t>”</a:t>
            </a:r>
            <a:r>
              <a:rPr lang="ko-KR" altLang="ko-Kore-KR" sz="1800" kern="1000" dirty="0">
                <a:solidFill>
                  <a:schemeClr val="tx1"/>
                </a:solidFill>
                <a:effectLst/>
              </a:rPr>
              <a:t>라는 아동에게 다소 낯선 책</a:t>
            </a:r>
            <a:r>
              <a:rPr lang="ko-KR" altLang="en-US" kern="1000" dirty="0"/>
              <a:t>에 관심을 가지게 하고</a:t>
            </a:r>
            <a:r>
              <a:rPr lang="ko-KR" altLang="ko-Kore-KR" sz="1800" kern="1000" dirty="0">
                <a:solidFill>
                  <a:schemeClr val="tx1"/>
                </a:solidFill>
                <a:effectLst/>
              </a:rPr>
              <a:t> 읽어볼 수 있는 기회를 가진다</a:t>
            </a:r>
            <a:r>
              <a:rPr lang="en-US" altLang="ko-Kore-KR" sz="1800" kern="1000" dirty="0">
                <a:solidFill>
                  <a:schemeClr val="tx1"/>
                </a:solidFill>
                <a:effectLst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9EEF92-A1F2-7548-A7A4-1E516E73F1CC}"/>
              </a:ext>
            </a:extLst>
          </p:cNvPr>
          <p:cNvSpPr txBox="1"/>
          <p:nvPr/>
        </p:nvSpPr>
        <p:spPr>
          <a:xfrm>
            <a:off x="6826685" y="4149073"/>
            <a:ext cx="43405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800" dirty="0"/>
              <a:t>캐릭터들은 실질적으로 보이는 이미지와 반하게 설정함</a:t>
            </a:r>
            <a:endParaRPr kumimoji="1" lang="en-US" altLang="ko-KR" sz="1800" dirty="0"/>
          </a:p>
          <a:p>
            <a:pPr algn="ctr"/>
            <a:endParaRPr kumimoji="1" lang="en-US" altLang="ko-KR" sz="1800" dirty="0"/>
          </a:p>
          <a:p>
            <a:pPr algn="ctr"/>
            <a:endParaRPr kumimoji="1" lang="en-US" altLang="ko-KR" sz="1800" dirty="0"/>
          </a:p>
          <a:p>
            <a:pPr algn="ctr"/>
            <a:r>
              <a:rPr kumimoji="1" lang="ko-KR" altLang="en-US" sz="1800" dirty="0"/>
              <a:t> 당연하게 생각되던 것을 당연하지 않게 여기고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한 번 더 생각함으로써 편견에서 벗어나도록 </a:t>
            </a:r>
            <a:r>
              <a:rPr kumimoji="1" lang="ko-KR" altLang="en-US" dirty="0"/>
              <a:t>했다</a:t>
            </a:r>
            <a:r>
              <a:rPr kumimoji="1" lang="en-US" altLang="ko-KR" dirty="0"/>
              <a:t>.</a:t>
            </a:r>
            <a:endParaRPr kumimoji="1" lang="ko-Kore-KR" altLang="en-US" sz="18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22D162-E37C-33B6-8BD6-AAB64F8B6DA7}"/>
              </a:ext>
            </a:extLst>
          </p:cNvPr>
          <p:cNvGrpSpPr/>
          <p:nvPr/>
        </p:nvGrpSpPr>
        <p:grpSpPr>
          <a:xfrm>
            <a:off x="6456043" y="1202585"/>
            <a:ext cx="5070246" cy="2554668"/>
            <a:chOff x="7369817" y="4314267"/>
            <a:chExt cx="4548892" cy="204567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1A67146-A477-BC2A-86C7-6C36FA14D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72434" y="4314267"/>
              <a:ext cx="1946275" cy="188903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F252E25-8BDA-2D45-68A9-D2C669B00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9817" y="4415667"/>
              <a:ext cx="1551526" cy="1551526"/>
            </a:xfrm>
            <a:prstGeom prst="rect">
              <a:avLst/>
            </a:prstGeom>
          </p:spPr>
        </p:pic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0E76110-A7B6-F288-C5F2-E6B2CD7BB2FA}"/>
                </a:ext>
              </a:extLst>
            </p:cNvPr>
            <p:cNvCxnSpPr>
              <a:cxnSpLocks/>
            </p:cNvCxnSpPr>
            <p:nvPr/>
          </p:nvCxnSpPr>
          <p:spPr>
            <a:xfrm>
              <a:off x="9186621" y="5127790"/>
              <a:ext cx="95415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761D45-0C8F-650E-7645-43388C4C866B}"/>
                </a:ext>
              </a:extLst>
            </p:cNvPr>
            <p:cNvSpPr txBox="1"/>
            <p:nvPr/>
          </p:nvSpPr>
          <p:spPr>
            <a:xfrm>
              <a:off x="7480950" y="596719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남자</a:t>
              </a:r>
              <a:r>
                <a:rPr kumimoji="1" lang="ko-KR" altLang="en-US" dirty="0"/>
                <a:t> 조종사</a:t>
              </a:r>
              <a:endParaRPr kumimoji="1" lang="ko-Kore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477647-986E-E317-671F-D15DA12C7B44}"/>
                </a:ext>
              </a:extLst>
            </p:cNvPr>
            <p:cNvSpPr txBox="1"/>
            <p:nvPr/>
          </p:nvSpPr>
          <p:spPr>
            <a:xfrm>
              <a:off x="8939151" y="4838264"/>
              <a:ext cx="142058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dirty="0"/>
                <a:t>조종사</a:t>
              </a:r>
              <a:r>
                <a:rPr kumimoji="1" lang="ko-KR" altLang="en-US" dirty="0"/>
                <a:t> 성별</a:t>
              </a:r>
              <a:endParaRPr kumimoji="1" lang="en-US" altLang="ko-KR" dirty="0"/>
            </a:p>
            <a:p>
              <a:pPr algn="ctr"/>
              <a:r>
                <a:rPr kumimoji="1" lang="ko-KR" altLang="en-US" sz="600" dirty="0"/>
                <a:t> </a:t>
              </a:r>
              <a:endParaRPr kumimoji="1" lang="en-US" altLang="ko-KR" sz="600" dirty="0"/>
            </a:p>
            <a:p>
              <a:pPr algn="ctr"/>
              <a:r>
                <a:rPr kumimoji="1" lang="ko-KR" altLang="en-US" dirty="0"/>
                <a:t>바꿈</a:t>
              </a:r>
              <a:endParaRPr kumimoji="1" lang="ko-Kore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C3A230-A074-2219-567D-E4AA76E61A86}"/>
                </a:ext>
              </a:extLst>
            </p:cNvPr>
            <p:cNvSpPr txBox="1"/>
            <p:nvPr/>
          </p:nvSpPr>
          <p:spPr>
            <a:xfrm>
              <a:off x="10359733" y="599061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여자</a:t>
              </a:r>
              <a:r>
                <a:rPr kumimoji="1" lang="ko-KR" altLang="en-US" dirty="0"/>
                <a:t> 조종사</a:t>
              </a:r>
              <a:endParaRPr kumimoji="1" lang="ko-Kore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47ED627-6BD3-DF87-82DB-B1AC0C9AE5E3}"/>
              </a:ext>
            </a:extLst>
          </p:cNvPr>
          <p:cNvGrpSpPr/>
          <p:nvPr/>
        </p:nvGrpSpPr>
        <p:grpSpPr>
          <a:xfrm>
            <a:off x="1475697" y="1467192"/>
            <a:ext cx="2922351" cy="1829831"/>
            <a:chOff x="1321037" y="1202585"/>
            <a:chExt cx="2922351" cy="18298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4527D12-5DC5-3EDB-E459-4562DB280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1037" y="1518934"/>
              <a:ext cx="2922351" cy="151348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A313688-77B4-F2B8-F6F3-3D4D816E4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8680" y="1202585"/>
              <a:ext cx="1244600" cy="12446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6349DCC-BA03-11FE-29EA-0B727C9E5054}"/>
              </a:ext>
            </a:extLst>
          </p:cNvPr>
          <p:cNvSpPr txBox="1"/>
          <p:nvPr/>
        </p:nvSpPr>
        <p:spPr>
          <a:xfrm>
            <a:off x="509421" y="498006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6">
                    <a:lumMod val="75000"/>
                  </a:schemeClr>
                </a:solidFill>
              </a:rPr>
              <a:t>expectation</a:t>
            </a:r>
            <a:endParaRPr kumimoji="1" lang="ko-Kore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C1E007-BE32-4382-1B6A-277F37B98604}"/>
              </a:ext>
            </a:extLst>
          </p:cNvPr>
          <p:cNvSpPr txBox="1"/>
          <p:nvPr/>
        </p:nvSpPr>
        <p:spPr>
          <a:xfrm>
            <a:off x="6811910" y="4933903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6">
                    <a:lumMod val="75000"/>
                  </a:schemeClr>
                </a:solidFill>
              </a:rPr>
              <a:t>expectation</a:t>
            </a:r>
            <a:endParaRPr kumimoji="1" lang="ko-Kore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C8CB919-A73D-3E65-4C6A-6A2CD887B19D}"/>
              </a:ext>
            </a:extLst>
          </p:cNvPr>
          <p:cNvSpPr/>
          <p:nvPr/>
        </p:nvSpPr>
        <p:spPr>
          <a:xfrm>
            <a:off x="6716988" y="5285721"/>
            <a:ext cx="4712198" cy="877163"/>
          </a:xfrm>
          <a:prstGeom prst="rect">
            <a:avLst/>
          </a:prstGeom>
          <a:solidFill>
            <a:schemeClr val="accent6">
              <a:lumMod val="20000"/>
              <a:lumOff val="80000"/>
              <a:alpha val="2975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C3757CD-B746-8AB5-6944-856414E8AF4B}"/>
              </a:ext>
            </a:extLst>
          </p:cNvPr>
          <p:cNvCxnSpPr/>
          <p:nvPr/>
        </p:nvCxnSpPr>
        <p:spPr>
          <a:xfrm>
            <a:off x="3000375" y="4848175"/>
            <a:ext cx="0" cy="326468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71AE0ED-D0D3-87E7-B386-9D50A7E85B0C}"/>
              </a:ext>
            </a:extLst>
          </p:cNvPr>
          <p:cNvCxnSpPr/>
          <p:nvPr/>
        </p:nvCxnSpPr>
        <p:spPr>
          <a:xfrm>
            <a:off x="9009711" y="4816835"/>
            <a:ext cx="0" cy="326468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255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2ED430C4-150C-BA4A-C85B-BD16AA958B72}"/>
              </a:ext>
            </a:extLst>
          </p:cNvPr>
          <p:cNvSpPr/>
          <p:nvPr/>
        </p:nvSpPr>
        <p:spPr>
          <a:xfrm>
            <a:off x="7074694" y="1028692"/>
            <a:ext cx="3028950" cy="3028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기대효과 및 </a:t>
            </a:r>
            <a:r>
              <a:rPr lang="ko-KR" altLang="en-US" sz="20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활용분야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AF77F-0F84-4E65-AD5D-C46DD818A959}"/>
              </a:ext>
            </a:extLst>
          </p:cNvPr>
          <p:cNvSpPr txBox="1"/>
          <p:nvPr/>
        </p:nvSpPr>
        <p:spPr>
          <a:xfrm>
            <a:off x="322811" y="534435"/>
            <a:ext cx="172329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활용분야</a:t>
            </a:r>
            <a:endParaRPr lang="en-US" altLang="ko-KR" sz="24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011DE-0128-CBDC-EFA3-806A202B9C33}"/>
              </a:ext>
            </a:extLst>
          </p:cNvPr>
          <p:cNvSpPr txBox="1"/>
          <p:nvPr/>
        </p:nvSpPr>
        <p:spPr>
          <a:xfrm>
            <a:off x="6555581" y="4716372"/>
            <a:ext cx="4067176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ko-Kore-KR" sz="1800" kern="1000" dirty="0" err="1">
                <a:solidFill>
                  <a:schemeClr val="tx1"/>
                </a:solidFill>
                <a:effectLst/>
              </a:rPr>
              <a:t>스토리북을</a:t>
            </a:r>
            <a:r>
              <a:rPr lang="ko-KR" altLang="ko-Kore-KR" sz="1800" kern="1000" dirty="0">
                <a:solidFill>
                  <a:schemeClr val="tx1"/>
                </a:solidFill>
                <a:effectLst/>
              </a:rPr>
              <a:t> 주제로 </a:t>
            </a:r>
            <a:r>
              <a:rPr lang="ko-KR" altLang="ko-Kore-KR" sz="1800" kern="1000" dirty="0" err="1">
                <a:solidFill>
                  <a:schemeClr val="tx1"/>
                </a:solidFill>
                <a:effectLst/>
              </a:rPr>
              <a:t>인터렉션을</a:t>
            </a:r>
            <a:r>
              <a:rPr lang="ko-KR" altLang="ko-Kore-KR" sz="1800" kern="1000" dirty="0">
                <a:solidFill>
                  <a:schemeClr val="tx1"/>
                </a:solidFill>
                <a:effectLst/>
              </a:rPr>
              <a:t> 제공</a:t>
            </a:r>
            <a:r>
              <a:rPr lang="ko-Kore-KR" altLang="en-US" sz="1800" kern="1000" dirty="0">
                <a:solidFill>
                  <a:schemeClr val="tx1"/>
                </a:solidFill>
                <a:effectLst/>
              </a:rPr>
              <a:t> </a:t>
            </a:r>
            <a:endParaRPr lang="en-US" altLang="ko-Kore-KR" kern="1000" dirty="0"/>
          </a:p>
          <a:p>
            <a:pPr algn="ctr"/>
            <a:endParaRPr lang="en-US" altLang="ko-KR" sz="1800" kern="1000" dirty="0">
              <a:solidFill>
                <a:schemeClr val="tx1"/>
              </a:solidFill>
              <a:effectLst/>
            </a:endParaRPr>
          </a:p>
          <a:p>
            <a:pPr algn="ctr"/>
            <a:endParaRPr lang="en-US" altLang="ko-KR" sz="1800" kern="1000" dirty="0">
              <a:solidFill>
                <a:schemeClr val="tx1"/>
              </a:solidFill>
              <a:effectLst/>
            </a:endParaRPr>
          </a:p>
          <a:p>
            <a:pPr algn="ctr"/>
            <a:r>
              <a:rPr lang="ko-KR" altLang="en-US" sz="1800" kern="1000" dirty="0">
                <a:solidFill>
                  <a:schemeClr val="tx1"/>
                </a:solidFill>
                <a:effectLst/>
              </a:rPr>
              <a:t>다양한 사고가 가능한 </a:t>
            </a:r>
            <a:r>
              <a:rPr lang="ko-KR" altLang="ko-Kore-KR" sz="1800" kern="1000" dirty="0">
                <a:solidFill>
                  <a:schemeClr val="tx1"/>
                </a:solidFill>
                <a:effectLst/>
              </a:rPr>
              <a:t>체험 활동으로 즐길 수 있다</a:t>
            </a:r>
            <a:r>
              <a:rPr lang="en-US" altLang="ko-Kore-KR" sz="1800" kern="1000" dirty="0">
                <a:solidFill>
                  <a:schemeClr val="tx1"/>
                </a:solidFill>
                <a:effectLst/>
              </a:rPr>
              <a:t>.</a:t>
            </a:r>
            <a:endParaRPr kumimoji="1" lang="en-US" altLang="ko-Kore-KR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86C4BFD8-7236-E6E6-A946-BA248AFA0465}"/>
              </a:ext>
            </a:extLst>
          </p:cNvPr>
          <p:cNvSpPr/>
          <p:nvPr/>
        </p:nvSpPr>
        <p:spPr>
          <a:xfrm>
            <a:off x="1814513" y="1028692"/>
            <a:ext cx="3028950" cy="30289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7974BB6-AFCC-04C0-4F94-23D5D241F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537" y="1302535"/>
            <a:ext cx="2481264" cy="24812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86C8C4-A52E-30B1-936A-9FE3B41C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356" y="1302535"/>
            <a:ext cx="2481263" cy="24812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818A594-44A4-F6D9-9E82-184CA6C662C7}"/>
              </a:ext>
            </a:extLst>
          </p:cNvPr>
          <p:cNvSpPr txBox="1"/>
          <p:nvPr/>
        </p:nvSpPr>
        <p:spPr>
          <a:xfrm>
            <a:off x="2774989" y="40576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교육분야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1A89D4-0771-CB8F-541D-54B91F2B7414}"/>
              </a:ext>
            </a:extLst>
          </p:cNvPr>
          <p:cNvSpPr txBox="1"/>
          <p:nvPr/>
        </p:nvSpPr>
        <p:spPr>
          <a:xfrm>
            <a:off x="8035171" y="40600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체험활동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E54AF5-A944-8F8A-B4E9-E64FECB9F109}"/>
              </a:ext>
            </a:extLst>
          </p:cNvPr>
          <p:cNvSpPr txBox="1"/>
          <p:nvPr/>
        </p:nvSpPr>
        <p:spPr>
          <a:xfrm>
            <a:off x="1612107" y="4583423"/>
            <a:ext cx="3393719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ko-Kore-KR" sz="1800" kern="1000" dirty="0">
                <a:solidFill>
                  <a:schemeClr val="tx1"/>
                </a:solidFill>
                <a:effectLst/>
              </a:rPr>
              <a:t>책을 소개하고 </a:t>
            </a:r>
            <a:endParaRPr lang="en-US" altLang="ko-KR" sz="1800" kern="1000" dirty="0">
              <a:solidFill>
                <a:schemeClr val="tx1"/>
              </a:solidFill>
              <a:effectLst/>
            </a:endParaRPr>
          </a:p>
          <a:p>
            <a:pPr algn="ctr"/>
            <a:r>
              <a:rPr lang="ko-KR" altLang="ko-Kore-KR" sz="1800" kern="1000" dirty="0">
                <a:solidFill>
                  <a:schemeClr val="tx1"/>
                </a:solidFill>
                <a:effectLst/>
              </a:rPr>
              <a:t>적당한 교훈을 제공</a:t>
            </a:r>
            <a:endParaRPr lang="en-US" altLang="ko-KR" sz="1800" kern="1000" dirty="0">
              <a:solidFill>
                <a:schemeClr val="tx1"/>
              </a:solidFill>
              <a:effectLst/>
            </a:endParaRPr>
          </a:p>
          <a:p>
            <a:pPr algn="ctr"/>
            <a:endParaRPr lang="en-US" altLang="ko-KR" sz="1800" kern="1000" dirty="0">
              <a:solidFill>
                <a:schemeClr val="tx1"/>
              </a:solidFill>
              <a:effectLst/>
            </a:endParaRPr>
          </a:p>
          <a:p>
            <a:pPr algn="ctr"/>
            <a:endParaRPr lang="en-US" altLang="ko-KR" sz="1800" kern="1000" dirty="0">
              <a:solidFill>
                <a:schemeClr val="tx1"/>
              </a:solidFill>
              <a:effectLst/>
            </a:endParaRPr>
          </a:p>
          <a:p>
            <a:pPr algn="ctr"/>
            <a:r>
              <a:rPr lang="ko-KR" altLang="en-US" kern="1000" dirty="0"/>
              <a:t>놀이를 이용하면서 </a:t>
            </a:r>
            <a:r>
              <a:rPr lang="ko-KR" altLang="ko-Kore-KR" sz="1800" kern="1000" dirty="0">
                <a:solidFill>
                  <a:schemeClr val="tx1"/>
                </a:solidFill>
                <a:effectLst/>
              </a:rPr>
              <a:t>교육 분야에서 활용될 수 있다</a:t>
            </a:r>
            <a:r>
              <a:rPr lang="en-US" altLang="ko-Kore-KR" sz="1800" kern="1000" dirty="0">
                <a:solidFill>
                  <a:schemeClr val="tx1"/>
                </a:solidFill>
                <a:effectLst/>
              </a:rPr>
              <a:t>. 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5B6EA9D-E085-0650-6753-39C42C5094D4}"/>
              </a:ext>
            </a:extLst>
          </p:cNvPr>
          <p:cNvCxnSpPr>
            <a:cxnSpLocks/>
          </p:cNvCxnSpPr>
          <p:nvPr/>
        </p:nvCxnSpPr>
        <p:spPr>
          <a:xfrm>
            <a:off x="8589169" y="5100631"/>
            <a:ext cx="0" cy="4429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3E81BF9-3670-F0B4-6BB9-B10F1A7B75A0}"/>
              </a:ext>
            </a:extLst>
          </p:cNvPr>
          <p:cNvCxnSpPr>
            <a:cxnSpLocks/>
          </p:cNvCxnSpPr>
          <p:nvPr/>
        </p:nvCxnSpPr>
        <p:spPr>
          <a:xfrm>
            <a:off x="3266769" y="5233579"/>
            <a:ext cx="0" cy="4429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20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참고자료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2811" y="541186"/>
            <a:ext cx="2951449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참고 및 </a:t>
            </a:r>
            <a:r>
              <a:rPr lang="ko-KR" altLang="en-US" sz="2800" b="1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인용자료</a:t>
            </a:r>
            <a:endParaRPr lang="en-US" altLang="ko-KR" sz="28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53BA0-484B-E2AB-A7D9-5323D44872F7}"/>
              </a:ext>
            </a:extLst>
          </p:cNvPr>
          <p:cNvSpPr txBox="1"/>
          <p:nvPr/>
        </p:nvSpPr>
        <p:spPr>
          <a:xfrm>
            <a:off x="322811" y="1475267"/>
            <a:ext cx="115192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사진 출처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어린왕자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>
                <a:hlinkClick r:id="rId2"/>
              </a:rPr>
              <a:t>http://www.gjdream.com/news/articleView.html?idxno=453416</a:t>
            </a:r>
            <a:endParaRPr kumimoji="1" lang="en" altLang="ko-KR" dirty="0"/>
          </a:p>
          <a:p>
            <a:r>
              <a:rPr kumimoji="1" lang="ko-KR" altLang="en-US" dirty="0" err="1"/>
              <a:t>오큘러스</a:t>
            </a:r>
            <a:r>
              <a:rPr kumimoji="1" lang="ko-KR" altLang="en-US" dirty="0"/>
              <a:t> 퀘스트</a:t>
            </a:r>
            <a:r>
              <a:rPr kumimoji="1" lang="en-US" altLang="ko-KR" dirty="0"/>
              <a:t>2:</a:t>
            </a:r>
            <a:r>
              <a:rPr kumimoji="1" lang="ko-KR" altLang="en-US" dirty="0"/>
              <a:t> </a:t>
            </a:r>
            <a:r>
              <a:rPr kumimoji="1" lang="en" altLang="ko-KR" dirty="0">
                <a:hlinkClick r:id="rId3"/>
              </a:rPr>
              <a:t>https://about.fb.com/ko/news/2020/09/%EC%B0%A8%EC%84%B8%EB%8C%80-%EC%98%AC%EC%9D%B8%EC%9B%90-vr-%EA%B8%B0%EA%B8%B0-%EC%98%A4%ED%81%98%EB%9F%AC%EC%8A%A4-%ED%80%98%EC%8A%A4%ED%8A%B8-2%EB%A5%BC-%EC%86%8C%EA%B0%9C%ED%95%A9/</a:t>
            </a:r>
            <a:r>
              <a:rPr kumimoji="1" lang="ko-KR" altLang="en-US" dirty="0"/>
              <a:t> </a:t>
            </a:r>
            <a:endParaRPr kumimoji="1" lang="en" altLang="ko-KR" dirty="0"/>
          </a:p>
          <a:p>
            <a:r>
              <a:rPr kumimoji="1" lang="ko-KR" altLang="en-US" dirty="0"/>
              <a:t>유니티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>
                <a:hlinkClick r:id="rId4"/>
              </a:rPr>
              <a:t>https://www.etnews.com/20210325000032</a:t>
            </a:r>
            <a:r>
              <a:rPr kumimoji="1" lang="ko-KR" altLang="en-US" dirty="0"/>
              <a:t> </a:t>
            </a:r>
            <a:endParaRPr kumimoji="1" lang="en" altLang="ko-Kore-KR" dirty="0"/>
          </a:p>
          <a:p>
            <a:r>
              <a:rPr kumimoji="1" lang="en" altLang="ko-Kore-KR" dirty="0"/>
              <a:t>EBS: </a:t>
            </a:r>
            <a:r>
              <a:rPr kumimoji="1" lang="en" altLang="ko-Kore-KR" dirty="0">
                <a:hlinkClick r:id="rId5"/>
              </a:rPr>
              <a:t>https://ko.m.wikipedia.org/wiki/%ED%8C%8C%EC%9D%BC:EBS_Logo.svg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7525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7358" y="292529"/>
            <a:ext cx="10515600" cy="40795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7358" y="730789"/>
            <a:ext cx="2973891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추진 배경 및 필요성</a:t>
            </a:r>
            <a:endParaRPr lang="en-US" altLang="ko-KR" sz="24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4DD266D-50B9-55A6-3949-2F843A737857}"/>
              </a:ext>
            </a:extLst>
          </p:cNvPr>
          <p:cNvGrpSpPr/>
          <p:nvPr/>
        </p:nvGrpSpPr>
        <p:grpSpPr>
          <a:xfrm>
            <a:off x="6883041" y="1215384"/>
            <a:ext cx="3281668" cy="2058519"/>
            <a:chOff x="7106589" y="998779"/>
            <a:chExt cx="3281668" cy="2058519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14477BA-3717-BED5-F651-6EB1592B807D}"/>
                </a:ext>
              </a:extLst>
            </p:cNvPr>
            <p:cNvSpPr/>
            <p:nvPr/>
          </p:nvSpPr>
          <p:spPr>
            <a:xfrm>
              <a:off x="7969987" y="998779"/>
              <a:ext cx="1554872" cy="15548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3A8138-51A4-0D3C-DDE6-41E6924A9D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1379" y="1570104"/>
              <a:ext cx="741257" cy="741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C979BB03-DBD6-9F6F-CE70-3902103DF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5496" y="1179990"/>
              <a:ext cx="531893" cy="530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4FA3EF-AD31-A9F7-84E4-F744AF428D82}"/>
                </a:ext>
              </a:extLst>
            </p:cNvPr>
            <p:cNvSpPr txBox="1"/>
            <p:nvPr/>
          </p:nvSpPr>
          <p:spPr>
            <a:xfrm>
              <a:off x="7106589" y="2687966"/>
              <a:ext cx="3281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아이들이</a:t>
              </a:r>
              <a:r>
                <a:rPr kumimoji="1" lang="ko-KR" altLang="en-US" dirty="0"/>
                <a:t> 즐길 수 있는 콘텐츠</a:t>
              </a:r>
              <a:endParaRPr kumimoji="1" lang="ko-Kore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24C9BA-232C-4C87-B31B-CF455B87C08C}"/>
              </a:ext>
            </a:extLst>
          </p:cNvPr>
          <p:cNvGrpSpPr/>
          <p:nvPr/>
        </p:nvGrpSpPr>
        <p:grpSpPr>
          <a:xfrm>
            <a:off x="289599" y="1735609"/>
            <a:ext cx="3756156" cy="3864227"/>
            <a:chOff x="1206032" y="1864585"/>
            <a:chExt cx="3148450" cy="323903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257D6DA-9587-EB7A-5EF6-1A89F0676FBB}"/>
                </a:ext>
              </a:extLst>
            </p:cNvPr>
            <p:cNvSpPr/>
            <p:nvPr/>
          </p:nvSpPr>
          <p:spPr>
            <a:xfrm>
              <a:off x="1579567" y="1864585"/>
              <a:ext cx="2345684" cy="234568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F66D808D-4E01-3B7E-C483-D3C9A0856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545" y="2222060"/>
              <a:ext cx="1483724" cy="1483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8DA4A0-9ACF-D137-A014-C9F0C4F63DCC}"/>
                </a:ext>
              </a:extLst>
            </p:cNvPr>
            <p:cNvSpPr txBox="1"/>
            <p:nvPr/>
          </p:nvSpPr>
          <p:spPr>
            <a:xfrm>
              <a:off x="1206032" y="4510264"/>
              <a:ext cx="3148450" cy="593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 dirty="0"/>
                <a:t>아이</a:t>
              </a:r>
              <a:r>
                <a:rPr kumimoji="1" lang="en-US" altLang="ko-KR" sz="2000" b="1" dirty="0"/>
                <a:t>,</a:t>
              </a:r>
              <a:r>
                <a:rPr kumimoji="1" lang="ko-KR" altLang="en-US" sz="2000" b="1" dirty="0"/>
                <a:t> 부모</a:t>
              </a:r>
              <a:r>
                <a:rPr kumimoji="1" lang="en-US" altLang="ko-KR" sz="2000" b="1" dirty="0"/>
                <a:t>,</a:t>
              </a:r>
              <a:r>
                <a:rPr kumimoji="1" lang="ko-KR" altLang="en-US" sz="2000" b="1" dirty="0"/>
                <a:t> 교육자</a:t>
              </a:r>
              <a:r>
                <a:rPr kumimoji="1" lang="ko-KR" altLang="en-US" sz="2000" dirty="0"/>
                <a:t>의</a:t>
              </a:r>
              <a:r>
                <a:rPr kumimoji="1" lang="ko-KR" altLang="en-US" sz="2000" b="1" dirty="0"/>
                <a:t> </a:t>
              </a:r>
              <a:r>
                <a:rPr kumimoji="1" lang="ko-KR" altLang="en-US" sz="2000" dirty="0"/>
                <a:t>입장에서 </a:t>
              </a:r>
              <a:endParaRPr kumimoji="1" lang="en-US" altLang="ko-KR" sz="2000" dirty="0"/>
            </a:p>
            <a:p>
              <a:pPr algn="ctr"/>
              <a:r>
                <a:rPr kumimoji="1" lang="ko-KR" altLang="en-US" sz="2000" dirty="0"/>
                <a:t>만족할 수 있는 콘텐츠 개발</a:t>
              </a:r>
              <a:endParaRPr kumimoji="1" lang="ko-Kore-KR" altLang="en-US" sz="20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11E482-8B52-2F0F-B43B-F561C6A37334}"/>
              </a:ext>
            </a:extLst>
          </p:cNvPr>
          <p:cNvGrpSpPr/>
          <p:nvPr/>
        </p:nvGrpSpPr>
        <p:grpSpPr>
          <a:xfrm>
            <a:off x="9094238" y="3932191"/>
            <a:ext cx="3018103" cy="2303269"/>
            <a:chOff x="9094240" y="3890316"/>
            <a:chExt cx="3018103" cy="230326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DD5E4E0-004C-B9D8-C483-CD6DE3C7291A}"/>
                </a:ext>
              </a:extLst>
            </p:cNvPr>
            <p:cNvSpPr/>
            <p:nvPr/>
          </p:nvSpPr>
          <p:spPr>
            <a:xfrm>
              <a:off x="9825856" y="3890316"/>
              <a:ext cx="1554872" cy="155487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741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2A1BC3C-0D13-6305-7ADF-1AF501FF4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45786" y="4083489"/>
              <a:ext cx="1071652" cy="107165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798CE-ED8F-DC6B-C8B3-EF487EF0B479}"/>
                </a:ext>
              </a:extLst>
            </p:cNvPr>
            <p:cNvSpPr txBox="1"/>
            <p:nvPr/>
          </p:nvSpPr>
          <p:spPr>
            <a:xfrm>
              <a:off x="9094240" y="5578032"/>
              <a:ext cx="3018103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700" dirty="0">
                  <a:effectLst/>
                  <a:latin typeface="CIDFont+F1"/>
                </a:rPr>
                <a:t>놀이를 통해 앎과 삶을 </a:t>
              </a:r>
              <a:endParaRPr lang="en-US" altLang="ko-KR" sz="1700" dirty="0">
                <a:effectLst/>
                <a:latin typeface="CIDFont+F1"/>
              </a:endParaRPr>
            </a:p>
            <a:p>
              <a:r>
                <a:rPr lang="ko-KR" altLang="en-US" sz="1700" dirty="0">
                  <a:effectLst/>
                  <a:latin typeface="CIDFont+F1"/>
                </a:rPr>
                <a:t>배</a:t>
              </a:r>
              <a:r>
                <a:rPr lang="ko-KR" altLang="en-US" sz="1700" dirty="0">
                  <a:latin typeface="CIDFont+F1"/>
                </a:rPr>
                <a:t>울 수 있는 학습 환경 필요</a:t>
              </a:r>
              <a:endParaRPr lang="ko-KR" altLang="en-US" sz="17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3D2B405-926A-8737-1DC3-84721BFEACAE}"/>
              </a:ext>
            </a:extLst>
          </p:cNvPr>
          <p:cNvGrpSpPr/>
          <p:nvPr/>
        </p:nvGrpSpPr>
        <p:grpSpPr>
          <a:xfrm>
            <a:off x="4634914" y="3781265"/>
            <a:ext cx="3546164" cy="2535431"/>
            <a:chOff x="4634914" y="3781265"/>
            <a:chExt cx="3546164" cy="253543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8FC7007-3F70-0C26-068F-B45E59FA1CD0}"/>
                </a:ext>
              </a:extLst>
            </p:cNvPr>
            <p:cNvSpPr/>
            <p:nvPr/>
          </p:nvSpPr>
          <p:spPr>
            <a:xfrm>
              <a:off x="5630561" y="3781265"/>
              <a:ext cx="1554872" cy="155487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1D52866-264B-2742-C3FE-599004318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0806" y="4021510"/>
              <a:ext cx="1074381" cy="107438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ACAAAF-650A-849B-5581-3EC48DF504E9}"/>
                </a:ext>
              </a:extLst>
            </p:cNvPr>
            <p:cNvSpPr txBox="1"/>
            <p:nvPr/>
          </p:nvSpPr>
          <p:spPr>
            <a:xfrm>
              <a:off x="4634914" y="5578032"/>
              <a:ext cx="354616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700" dirty="0"/>
                <a:t>-</a:t>
              </a:r>
              <a:r>
                <a:rPr kumimoji="1" lang="ko-KR" altLang="en-US" sz="1700" dirty="0"/>
                <a:t> 아이들의 학습에 이로운 콘텐츠</a:t>
              </a:r>
              <a:endParaRPr kumimoji="1" lang="en-US" altLang="ko-KR" sz="1700" dirty="0"/>
            </a:p>
            <a:p>
              <a:endParaRPr kumimoji="1" lang="en-US" altLang="ko-Kore-KR" sz="800" dirty="0"/>
            </a:p>
            <a:p>
              <a:r>
                <a:rPr kumimoji="1" lang="en-US" altLang="ko-KR" sz="1700" dirty="0"/>
                <a:t>-</a:t>
              </a:r>
              <a:r>
                <a:rPr kumimoji="1" lang="ko-KR" altLang="en-US" sz="1700" dirty="0"/>
                <a:t> </a:t>
              </a:r>
              <a:r>
                <a:rPr kumimoji="1" lang="en-US" altLang="ko-Kore-KR" sz="1700" dirty="0"/>
                <a:t>VR</a:t>
              </a:r>
              <a:r>
                <a:rPr kumimoji="1" lang="ko-KR" altLang="en-US" sz="1700" dirty="0"/>
                <a:t>기기에 대한 부정적 인식 개선</a:t>
              </a:r>
              <a:endParaRPr kumimoji="1" lang="ko-Kore-KR" altLang="en-US" sz="1700" dirty="0"/>
            </a:p>
          </p:txBody>
        </p:sp>
      </p:grp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90881114-10F1-D08B-1455-E1571877B85E}"/>
              </a:ext>
            </a:extLst>
          </p:cNvPr>
          <p:cNvSpPr/>
          <p:nvPr/>
        </p:nvSpPr>
        <p:spPr>
          <a:xfrm>
            <a:off x="3796238" y="2807373"/>
            <a:ext cx="1467665" cy="65491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9B4B1A-4885-DFA7-40EA-AEE7EFCAF674}"/>
              </a:ext>
            </a:extLst>
          </p:cNvPr>
          <p:cNvSpPr txBox="1"/>
          <p:nvPr/>
        </p:nvSpPr>
        <p:spPr>
          <a:xfrm>
            <a:off x="8186421" y="8222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아동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C919A6-3780-4AEA-10F0-3C6BC609F0C0}"/>
              </a:ext>
            </a:extLst>
          </p:cNvPr>
          <p:cNvSpPr txBox="1"/>
          <p:nvPr/>
        </p:nvSpPr>
        <p:spPr>
          <a:xfrm>
            <a:off x="6084830" y="33349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부모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CB9CA3-010A-E3FE-F504-525626C25320}"/>
              </a:ext>
            </a:extLst>
          </p:cNvPr>
          <p:cNvSpPr txBox="1"/>
          <p:nvPr/>
        </p:nvSpPr>
        <p:spPr>
          <a:xfrm>
            <a:off x="10164709" y="34545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교육자</a:t>
            </a:r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C58EBE84-9439-6D83-910D-E6B510A6EF63}"/>
              </a:ext>
            </a:extLst>
          </p:cNvPr>
          <p:cNvCxnSpPr>
            <a:cxnSpLocks/>
          </p:cNvCxnSpPr>
          <p:nvPr/>
        </p:nvCxnSpPr>
        <p:spPr>
          <a:xfrm flipV="1">
            <a:off x="6589744" y="1885926"/>
            <a:ext cx="839225" cy="1248902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905D8763-CFF8-CAFF-BEB6-BFB2FD7C1EEF}"/>
              </a:ext>
            </a:extLst>
          </p:cNvPr>
          <p:cNvCxnSpPr>
            <a:cxnSpLocks/>
          </p:cNvCxnSpPr>
          <p:nvPr/>
        </p:nvCxnSpPr>
        <p:spPr>
          <a:xfrm flipH="1" flipV="1">
            <a:off x="9542703" y="1918936"/>
            <a:ext cx="915303" cy="1245579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C3ABBCB5-3DCC-F115-008F-3D43E6250061}"/>
              </a:ext>
            </a:extLst>
          </p:cNvPr>
          <p:cNvCxnSpPr>
            <a:cxnSpLocks/>
          </p:cNvCxnSpPr>
          <p:nvPr/>
        </p:nvCxnSpPr>
        <p:spPr>
          <a:xfrm flipH="1" flipV="1">
            <a:off x="7618312" y="4729534"/>
            <a:ext cx="1852951" cy="1953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396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811" y="615144"/>
            <a:ext cx="2140330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결과물 구성도</a:t>
            </a:r>
            <a:endParaRPr lang="en-US" altLang="ko-KR" sz="24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" name="그림 5" descr="텍스트, 실내, 어두운이(가) 표시된 사진&#10;&#10;자동 생성된 설명">
            <a:extLst>
              <a:ext uri="{FF2B5EF4-FFF2-40B4-BE49-F238E27FC236}">
                <a16:creationId xmlns:a16="http://schemas.microsoft.com/office/drawing/2014/main" id="{9BDA15C0-7E8B-99DE-EEDE-A6B64C50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11" y="1607723"/>
            <a:ext cx="7198553" cy="3906391"/>
          </a:xfrm>
          <a:prstGeom prst="rect">
            <a:avLst/>
          </a:prstGeom>
        </p:spPr>
      </p:pic>
      <p:pic>
        <p:nvPicPr>
          <p:cNvPr id="7" name="그림 6" descr="어두운, 밤, 밤하늘이(가) 표시된 사진&#10;&#10;자동 생성된 설명">
            <a:extLst>
              <a:ext uri="{FF2B5EF4-FFF2-40B4-BE49-F238E27FC236}">
                <a16:creationId xmlns:a16="http://schemas.microsoft.com/office/drawing/2014/main" id="{0AC5EE8E-AF4D-6306-D560-9A37D1FE0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380" y="2028827"/>
            <a:ext cx="3175735" cy="203311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2C0839-6CA5-5E86-49F3-A5A518753663}"/>
              </a:ext>
            </a:extLst>
          </p:cNvPr>
          <p:cNvCxnSpPr>
            <a:cxnSpLocks/>
          </p:cNvCxnSpPr>
          <p:nvPr/>
        </p:nvCxnSpPr>
        <p:spPr>
          <a:xfrm flipV="1">
            <a:off x="4838218" y="3233138"/>
            <a:ext cx="3391382" cy="55178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18B943-99B7-D55A-924A-5B11C8D1DBD3}"/>
              </a:ext>
            </a:extLst>
          </p:cNvPr>
          <p:cNvSpPr txBox="1"/>
          <p:nvPr/>
        </p:nvSpPr>
        <p:spPr>
          <a:xfrm>
            <a:off x="8867078" y="4171950"/>
            <a:ext cx="2358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/>
              <a:t>각</a:t>
            </a:r>
            <a:r>
              <a:rPr kumimoji="1" lang="ko-KR" altLang="en-US" dirty="0"/>
              <a:t> 행성 이동 때 장면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우주 배경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CC8390-965C-C1F6-1C3E-F5A6ED421F76}"/>
              </a:ext>
            </a:extLst>
          </p:cNvPr>
          <p:cNvSpPr txBox="1"/>
          <p:nvPr/>
        </p:nvSpPr>
        <p:spPr>
          <a:xfrm>
            <a:off x="726910" y="5513253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어린왕자의</a:t>
            </a:r>
            <a:r>
              <a:rPr kumimoji="1" lang="ko-KR" altLang="en-US" dirty="0"/>
              <a:t> 행성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83D0FB-3E6C-043E-C9BB-477B4489F8FD}"/>
              </a:ext>
            </a:extLst>
          </p:cNvPr>
          <p:cNvSpPr txBox="1"/>
          <p:nvPr/>
        </p:nvSpPr>
        <p:spPr>
          <a:xfrm>
            <a:off x="5779926" y="5562395"/>
            <a:ext cx="126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공룡행성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80437-7F3E-E18F-355D-541BC761FD7F}"/>
              </a:ext>
            </a:extLst>
          </p:cNvPr>
          <p:cNvSpPr txBox="1"/>
          <p:nvPr/>
        </p:nvSpPr>
        <p:spPr>
          <a:xfrm>
            <a:off x="3803489" y="1204192"/>
            <a:ext cx="126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사막행성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6898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811" y="615144"/>
            <a:ext cx="2140330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결과물 구성도</a:t>
            </a:r>
            <a:endParaRPr lang="en-US" altLang="ko-KR" sz="24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171820-4991-CDD2-A9AD-DA6973BCD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61" t="13257" b="48269"/>
          <a:stretch/>
        </p:blipFill>
        <p:spPr>
          <a:xfrm>
            <a:off x="1755648" y="1598069"/>
            <a:ext cx="9984720" cy="42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80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811" y="615144"/>
            <a:ext cx="2140330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결과물 구성도</a:t>
            </a:r>
            <a:endParaRPr lang="en-US" altLang="ko-KR" sz="24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651D0A-16B7-6E61-A95E-1BA57EAF3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5" t="51623" r="11372" b="1"/>
          <a:stretch/>
        </p:blipFill>
        <p:spPr>
          <a:xfrm>
            <a:off x="804118" y="1385657"/>
            <a:ext cx="9741685" cy="430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08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811" y="615144"/>
            <a:ext cx="2973891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결과물 특징 및 장점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A16FDB4-A96B-5C5F-DF96-B9D34B11FC1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290595" y="1370012"/>
            <a:ext cx="2280924" cy="163494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09FE2F9-EFFF-24DB-05F9-225C435A5BA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9739" y="1370012"/>
            <a:ext cx="2280924" cy="163494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6512F92-D2FD-7B54-8061-B8042D2D8756}"/>
              </a:ext>
            </a:extLst>
          </p:cNvPr>
          <p:cNvSpPr txBox="1"/>
          <p:nvPr/>
        </p:nvSpPr>
        <p:spPr>
          <a:xfrm>
            <a:off x="1293950" y="3368968"/>
            <a:ext cx="3993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ore-KR" altLang="en-US" sz="1800" dirty="0"/>
              <a:t>아이들이</a:t>
            </a:r>
            <a:r>
              <a:rPr kumimoji="1" lang="ko-KR" altLang="en-US" sz="1800" dirty="0"/>
              <a:t> 직접 경험할 수 있는 확률이 낮은 사막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우주와 같은 배경으로 제작한다</a:t>
            </a:r>
            <a:r>
              <a:rPr kumimoji="1" lang="en-US" altLang="ko-KR" sz="1800" dirty="0"/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3E95C3-6276-90C7-ADFF-6BE85DC5B704}"/>
              </a:ext>
            </a:extLst>
          </p:cNvPr>
          <p:cNvSpPr txBox="1"/>
          <p:nvPr/>
        </p:nvSpPr>
        <p:spPr>
          <a:xfrm>
            <a:off x="1293950" y="4867264"/>
            <a:ext cx="39932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ko-KR" altLang="en-US" sz="1800" dirty="0"/>
              <a:t>아이들의 관심을 환기하고 새로운 경험을 할 수 있도록 한다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 특히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우주와 같이 시각을 자극하는 미적요소는 콘텐츠의 즐거움을 증가시켜준다</a:t>
            </a:r>
            <a:r>
              <a:rPr kumimoji="1" lang="en-US" altLang="ko-KR" sz="1800" dirty="0"/>
              <a:t>.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F1C61B51-6B4B-DD71-349E-BE5EF8F2B7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48"/>
          <a:stretch/>
        </p:blipFill>
        <p:spPr>
          <a:xfrm>
            <a:off x="7228957" y="1289783"/>
            <a:ext cx="3225618" cy="17643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C95A01C-09C6-7264-D925-7849A1ACCD68}"/>
              </a:ext>
            </a:extLst>
          </p:cNvPr>
          <p:cNvSpPr txBox="1"/>
          <p:nvPr/>
        </p:nvSpPr>
        <p:spPr>
          <a:xfrm>
            <a:off x="6845121" y="3223383"/>
            <a:ext cx="39932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ko-KR" altLang="en-US" sz="1800" dirty="0"/>
              <a:t>보상을 줌으로써 플로우 유지할 수 있도록 한다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 아이들은 보상을 얻음으로써 즐거움을 느끼고 보상을 얻기 위해 노력하게 된다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 </a:t>
            </a:r>
            <a:endParaRPr kumimoji="1" lang="en-US" altLang="ko-KR" sz="18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61C7AE-D760-97E1-EA9D-9C2C2C87C304}"/>
              </a:ext>
            </a:extLst>
          </p:cNvPr>
          <p:cNvSpPr txBox="1"/>
          <p:nvPr/>
        </p:nvSpPr>
        <p:spPr>
          <a:xfrm>
            <a:off x="6904762" y="5162393"/>
            <a:ext cx="3993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ko-KR" altLang="en-US" sz="1800" dirty="0"/>
              <a:t>따라서 보상은 집중력을 유발시켜 플로우 상태 유지에 도움을 주게 된다</a:t>
            </a:r>
            <a:r>
              <a:rPr kumimoji="1" lang="en-US" altLang="ko-KR" sz="1800" dirty="0"/>
              <a:t>.</a:t>
            </a:r>
            <a:endParaRPr lang="ko-Kore-KR" altLang="en-US" sz="1800" dirty="0"/>
          </a:p>
        </p:txBody>
      </p:sp>
      <p:sp>
        <p:nvSpPr>
          <p:cNvPr id="57" name="오른쪽 화살표[R] 56">
            <a:extLst>
              <a:ext uri="{FF2B5EF4-FFF2-40B4-BE49-F238E27FC236}">
                <a16:creationId xmlns:a16="http://schemas.microsoft.com/office/drawing/2014/main" id="{2537E2E8-B44D-6A45-2EDC-530893D010CE}"/>
              </a:ext>
            </a:extLst>
          </p:cNvPr>
          <p:cNvSpPr/>
          <p:nvPr/>
        </p:nvSpPr>
        <p:spPr>
          <a:xfrm rot="5400000">
            <a:off x="2827234" y="4319856"/>
            <a:ext cx="686858" cy="4079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오른쪽 화살표[R] 57">
            <a:extLst>
              <a:ext uri="{FF2B5EF4-FFF2-40B4-BE49-F238E27FC236}">
                <a16:creationId xmlns:a16="http://schemas.microsoft.com/office/drawing/2014/main" id="{CD4B67F6-1453-7A22-F055-B7D300BA53CE}"/>
              </a:ext>
            </a:extLst>
          </p:cNvPr>
          <p:cNvSpPr/>
          <p:nvPr/>
        </p:nvSpPr>
        <p:spPr>
          <a:xfrm rot="5400000">
            <a:off x="8557977" y="4560121"/>
            <a:ext cx="686858" cy="4079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6270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811" y="615144"/>
            <a:ext cx="2973891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결과물 특징 및 장점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AE9813-F703-8F55-82CB-533C940A5B21}"/>
              </a:ext>
            </a:extLst>
          </p:cNvPr>
          <p:cNvSpPr txBox="1"/>
          <p:nvPr/>
        </p:nvSpPr>
        <p:spPr>
          <a:xfrm>
            <a:off x="4995856" y="2231303"/>
            <a:ext cx="26394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000" dirty="0"/>
              <a:t>도움을 주는 내용을 자연스럽게 녹아낸다</a:t>
            </a:r>
            <a:r>
              <a:rPr kumimoji="1" lang="en-US" altLang="ko-KR" sz="200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3900DB-8AD6-0E14-150F-8A96D8611049}"/>
              </a:ext>
            </a:extLst>
          </p:cNvPr>
          <p:cNvSpPr txBox="1"/>
          <p:nvPr/>
        </p:nvSpPr>
        <p:spPr>
          <a:xfrm>
            <a:off x="8684374" y="3911495"/>
            <a:ext cx="33965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000" dirty="0"/>
              <a:t>따라서 아이들이 이 </a:t>
            </a:r>
            <a:r>
              <a:rPr kumimoji="1" lang="ko-KR" altLang="en-US" sz="2000" dirty="0" err="1"/>
              <a:t>어린왕자</a:t>
            </a:r>
            <a:r>
              <a:rPr kumimoji="1" lang="ko-KR" altLang="en-US" sz="2000" dirty="0"/>
              <a:t> 콘텐츠를 접할 기회를 높인다</a:t>
            </a:r>
            <a:r>
              <a:rPr kumimoji="1" lang="en-US" altLang="ko-KR" sz="2000" dirty="0"/>
              <a:t>.</a:t>
            </a:r>
          </a:p>
        </p:txBody>
      </p:sp>
      <p:sp>
        <p:nvSpPr>
          <p:cNvPr id="47" name="오른쪽 화살표[R] 46">
            <a:extLst>
              <a:ext uri="{FF2B5EF4-FFF2-40B4-BE49-F238E27FC236}">
                <a16:creationId xmlns:a16="http://schemas.microsoft.com/office/drawing/2014/main" id="{33F6622C-0CDC-F9F8-26E6-9F1C2176CD60}"/>
              </a:ext>
            </a:extLst>
          </p:cNvPr>
          <p:cNvSpPr/>
          <p:nvPr/>
        </p:nvSpPr>
        <p:spPr>
          <a:xfrm>
            <a:off x="7997516" y="4215347"/>
            <a:ext cx="686858" cy="4079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930F84BA-27F0-2D58-7A1E-759C2ADBD5E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67" y="2451801"/>
            <a:ext cx="2639499" cy="154702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C251CD4-7EF4-E157-7E01-CEFB8114BA8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30647" r="9915"/>
          <a:stretch/>
        </p:blipFill>
        <p:spPr>
          <a:xfrm>
            <a:off x="343566" y="1190110"/>
            <a:ext cx="2793333" cy="154702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B6043EA-133C-A5F9-15D4-1E291C11150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5812" y="3706631"/>
            <a:ext cx="2486287" cy="142539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7CB5664-F6BC-52CA-D1F8-76DB426934C1}"/>
              </a:ext>
            </a:extLst>
          </p:cNvPr>
          <p:cNvSpPr txBox="1"/>
          <p:nvPr/>
        </p:nvSpPr>
        <p:spPr>
          <a:xfrm>
            <a:off x="520847" y="5263234"/>
            <a:ext cx="4073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떨어지는</a:t>
            </a:r>
            <a:r>
              <a:rPr kumimoji="1" lang="ko-KR" altLang="en-US" dirty="0"/>
              <a:t> 운석으로부터  </a:t>
            </a:r>
            <a:r>
              <a:rPr kumimoji="1" lang="ko-Kore-KR" altLang="en-US" dirty="0"/>
              <a:t>위기에</a:t>
            </a:r>
            <a:r>
              <a:rPr kumimoji="1" lang="ko-KR" altLang="en-US" dirty="0"/>
              <a:t> 처한 아기 공룡 구해주기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FBDA4-8B92-96C5-7026-424D07676F1D}"/>
              </a:ext>
            </a:extLst>
          </p:cNvPr>
          <p:cNvSpPr txBox="1"/>
          <p:nvPr/>
        </p:nvSpPr>
        <p:spPr>
          <a:xfrm>
            <a:off x="4745567" y="3808584"/>
            <a:ext cx="31400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ko-KR" altLang="en-US" sz="2000" dirty="0"/>
              <a:t>교훈적인 내용은 실질적으로 아이들에게 콘텐츠를 권유할 부모님들의 관심을 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CD0F7-8578-09FB-DBB2-7E852BF258E1}"/>
              </a:ext>
            </a:extLst>
          </p:cNvPr>
          <p:cNvSpPr txBox="1"/>
          <p:nvPr/>
        </p:nvSpPr>
        <p:spPr>
          <a:xfrm>
            <a:off x="9055103" y="2231303"/>
            <a:ext cx="21304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000" dirty="0"/>
              <a:t>아이들이 보람을 느끼게 한다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E09271E1-240B-6E80-EF5A-7435A49A850F}"/>
              </a:ext>
            </a:extLst>
          </p:cNvPr>
          <p:cNvSpPr/>
          <p:nvPr/>
        </p:nvSpPr>
        <p:spPr>
          <a:xfrm>
            <a:off x="7997516" y="2381267"/>
            <a:ext cx="686858" cy="4079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0394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수행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0222" y="765592"/>
            <a:ext cx="10012427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주요기능 </a:t>
            </a:r>
            <a:r>
              <a:rPr lang="en-US" altLang="ko-KR" sz="1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(S/W, H/W)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7D146-D624-258D-0108-02A0F375B84C}"/>
              </a:ext>
            </a:extLst>
          </p:cNvPr>
          <p:cNvSpPr txBox="1"/>
          <p:nvPr/>
        </p:nvSpPr>
        <p:spPr>
          <a:xfrm>
            <a:off x="322811" y="4836050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VR HMD</a:t>
            </a:r>
            <a:r>
              <a:rPr kumimoji="1" lang="ko-KR" altLang="en-US" dirty="0"/>
              <a:t>인 </a:t>
            </a:r>
            <a:r>
              <a:rPr kumimoji="1" lang="ko-Kore-KR" altLang="en-US" b="1" dirty="0">
                <a:solidFill>
                  <a:schemeClr val="accent1">
                    <a:lumMod val="50000"/>
                  </a:schemeClr>
                </a:solidFill>
              </a:rPr>
              <a:t>오큘러스</a:t>
            </a:r>
            <a:r>
              <a:rPr kumimoji="1" lang="ko-KR" altLang="en-US" b="1" dirty="0">
                <a:solidFill>
                  <a:schemeClr val="accent1">
                    <a:lumMod val="50000"/>
                  </a:schemeClr>
                </a:solidFill>
              </a:rPr>
              <a:t> 퀘스트</a:t>
            </a:r>
            <a:r>
              <a:rPr kumimoji="1" lang="en-US" altLang="ko-KR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이용하여 실감형 콘텐츠 기획 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24B97F-2594-56A9-EDCC-643DBDC39125}"/>
              </a:ext>
            </a:extLst>
          </p:cNvPr>
          <p:cNvSpPr txBox="1"/>
          <p:nvPr/>
        </p:nvSpPr>
        <p:spPr>
          <a:xfrm>
            <a:off x="4965247" y="4836051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chemeClr val="accent1">
                    <a:lumMod val="50000"/>
                  </a:schemeClr>
                </a:solidFill>
              </a:rPr>
              <a:t>유니티</a:t>
            </a:r>
            <a:r>
              <a:rPr kumimoji="1" lang="ko-Kore-KR" altLang="en-US" dirty="0"/>
              <a:t>를</a:t>
            </a:r>
            <a:r>
              <a:rPr kumimoji="1" lang="ko-KR" altLang="en-US" dirty="0"/>
              <a:t> 이용하여 </a:t>
            </a:r>
            <a:endParaRPr kumimoji="1" lang="en-US" altLang="ko-KR" dirty="0"/>
          </a:p>
          <a:p>
            <a:r>
              <a:rPr kumimoji="1" lang="en-US" altLang="ko-KR" dirty="0"/>
              <a:t>VR</a:t>
            </a:r>
            <a:r>
              <a:rPr kumimoji="1" lang="ko-KR" altLang="en-US" dirty="0"/>
              <a:t>콘텐츠 제작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F279E-F7DC-170E-093A-5472D2B333F9}"/>
              </a:ext>
            </a:extLst>
          </p:cNvPr>
          <p:cNvSpPr txBox="1"/>
          <p:nvPr/>
        </p:nvSpPr>
        <p:spPr>
          <a:xfrm>
            <a:off x="8323027" y="4836050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이야기</a:t>
            </a:r>
            <a:r>
              <a:rPr kumimoji="1" lang="ko-KR" altLang="en-US" dirty="0"/>
              <a:t> 요소를 위해 </a:t>
            </a:r>
            <a:r>
              <a:rPr kumimoji="1" lang="en-US" altLang="ko-KR" dirty="0"/>
              <a:t>Cinema4D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이용하여 직접 필요한 </a:t>
            </a:r>
            <a:r>
              <a:rPr kumimoji="1" lang="ko-Kore-KR" altLang="en-US" dirty="0"/>
              <a:t>모델링</a:t>
            </a:r>
            <a:r>
              <a:rPr kumimoji="1" lang="ko-KR" altLang="en-US" dirty="0"/>
              <a:t> 진행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701FDC-2C6E-EEFE-6AD6-F0BB74DCF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150295"/>
            <a:ext cx="2553384" cy="2469207"/>
          </a:xfrm>
          <a:prstGeom prst="rect">
            <a:avLst/>
          </a:prstGeom>
        </p:spPr>
      </p:pic>
      <p:pic>
        <p:nvPicPr>
          <p:cNvPr id="2050" name="Picture 2" descr="[상장기업분석]메타버스 선봉장 '유니티'">
            <a:extLst>
              <a:ext uri="{FF2B5EF4-FFF2-40B4-BE49-F238E27FC236}">
                <a16:creationId xmlns:a16="http://schemas.microsoft.com/office/drawing/2014/main" id="{50A46089-D7ED-7374-EF0F-A7772E6AF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7" r="7966"/>
          <a:stretch/>
        </p:blipFill>
        <p:spPr bwMode="auto">
          <a:xfrm>
            <a:off x="4267897" y="1810421"/>
            <a:ext cx="3467100" cy="226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culus Quest 2 headset with controllers">
            <a:extLst>
              <a:ext uri="{FF2B5EF4-FFF2-40B4-BE49-F238E27FC236}">
                <a16:creationId xmlns:a16="http://schemas.microsoft.com/office/drawing/2014/main" id="{CF49EBD8-33E1-39E9-E6E9-9734CDE4A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" y="1804166"/>
            <a:ext cx="4024299" cy="226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ADDA263-6F9B-6C3C-EDBC-721B6A9BB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559" y="1129337"/>
            <a:ext cx="1935279" cy="173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476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1343</Words>
  <Application>Microsoft Macintosh PowerPoint</Application>
  <PresentationFormat>와이드스크린</PresentationFormat>
  <Paragraphs>253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CIDFont+F1</vt:lpstr>
      <vt:lpstr>맑은 고딕</vt:lpstr>
      <vt:lpstr>Noto Sans CJK KR Bold</vt:lpstr>
      <vt:lpstr>Noto Sans CJK KR Medium</vt:lpstr>
      <vt:lpstr>Noto Sans KR Medium</vt:lpstr>
      <vt:lpstr>Arial</vt:lpstr>
      <vt:lpstr>Calibri</vt:lpstr>
      <vt:lpstr>Times New Roman</vt:lpstr>
      <vt:lpstr>Office 테마</vt:lpstr>
      <vt:lpstr>WE-Meet 결과보고서 </vt:lpstr>
      <vt:lpstr>1. 프로젝트 개요</vt:lpstr>
      <vt:lpstr>1. 프로젝트 개요</vt:lpstr>
      <vt:lpstr>1. 프로젝트 개요</vt:lpstr>
      <vt:lpstr>1. 프로젝트 개요</vt:lpstr>
      <vt:lpstr>1. 프로젝트 개요</vt:lpstr>
      <vt:lpstr>1. 프로젝트 개요</vt:lpstr>
      <vt:lpstr>1. 프로젝트 개요</vt:lpstr>
      <vt:lpstr>2. 프로젝트 수행 결과</vt:lpstr>
      <vt:lpstr>2. 프로젝트 수행 결과</vt:lpstr>
      <vt:lpstr>2. 프로젝트 수행 결과</vt:lpstr>
      <vt:lpstr>2. 프로젝트 수행 결과</vt:lpstr>
      <vt:lpstr>2. 프로젝트 수행 결과</vt:lpstr>
      <vt:lpstr>2. 프로젝트 수행 결과</vt:lpstr>
      <vt:lpstr>2. 프로젝트 수행 결과</vt:lpstr>
      <vt:lpstr>2. 프로젝트 수행 결과</vt:lpstr>
      <vt:lpstr>2. 프로젝트 수행 결과</vt:lpstr>
      <vt:lpstr>2. 프로젝트 수행 결과</vt:lpstr>
      <vt:lpstr>2. 프로젝트 수행 결과</vt:lpstr>
      <vt:lpstr>3. 프로젝트 수행방법</vt:lpstr>
      <vt:lpstr>3. 프로젝트 수행방법</vt:lpstr>
      <vt:lpstr>3. 프로젝트 수행방법</vt:lpstr>
      <vt:lpstr>3. 프로젝트 수행방법</vt:lpstr>
      <vt:lpstr>4. 기대효과 및 활용분야</vt:lpstr>
      <vt:lpstr>4. 기대효과 및 활용분야</vt:lpstr>
      <vt:lpstr>5. 참고자료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WE-Meet 결과보고서</dc:title>
  <dc:creator>위밋플랫폼</dc:creator>
  <cp:lastModifiedBy>이혜인</cp:lastModifiedBy>
  <cp:revision>116</cp:revision>
  <cp:lastPrinted>2022-08-19T06:36:13Z</cp:lastPrinted>
  <dcterms:created xsi:type="dcterms:W3CDTF">2022-08-19T06:20:28Z</dcterms:created>
  <dcterms:modified xsi:type="dcterms:W3CDTF">2022-12-14T10:14:40Z</dcterms:modified>
</cp:coreProperties>
</file>